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2" r:id="rId3"/>
    <p:sldId id="314" r:id="rId4"/>
    <p:sldId id="313" r:id="rId5"/>
    <p:sldId id="31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322" r:id="rId16"/>
    <p:sldId id="323" r:id="rId17"/>
    <p:sldId id="324" r:id="rId18"/>
    <p:sldId id="325" r:id="rId19"/>
    <p:sldId id="326" r:id="rId20"/>
    <p:sldId id="327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274" r:id="rId38"/>
    <p:sldId id="275" r:id="rId39"/>
    <p:sldId id="329" r:id="rId40"/>
    <p:sldId id="276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286" r:id="rId51"/>
    <p:sldId id="287" r:id="rId52"/>
    <p:sldId id="288" r:id="rId53"/>
    <p:sldId id="289" r:id="rId54"/>
    <p:sldId id="290" r:id="rId55"/>
    <p:sldId id="291" r:id="rId56"/>
    <p:sldId id="292" r:id="rId57"/>
    <p:sldId id="293" r:id="rId58"/>
    <p:sldId id="294" r:id="rId59"/>
    <p:sldId id="295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16" r:id="rId69"/>
    <p:sldId id="317" r:id="rId70"/>
    <p:sldId id="318" r:id="rId71"/>
    <p:sldId id="319" r:id="rId72"/>
    <p:sldId id="320" r:id="rId73"/>
    <p:sldId id="321" r:id="rId74"/>
    <p:sldId id="328" r:id="rId7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65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1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5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99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3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7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8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3778-3B19-4E56-9D49-AB33B3347F9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92C7-1D87-4F62-BEF2-73FE37142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Модуль №5. Тема: «Лечение паразитарных инвазий 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Выполнила доцент кафедры эпидемиологии и инфекционных болезней, к.м.н. Ковалёва Оксана Васильевна</a:t>
            </a:r>
            <a:endParaRPr lang="ru-RU" dirty="0"/>
          </a:p>
        </p:txBody>
      </p:sp>
    </p:spTree>
  </p:cSld>
  <p:clrMapOvr>
    <a:masterClrMapping/>
  </p:clrMapOvr>
  <p:transition advTm="555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трипаносомоза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Для лечения африканского трипаносомоза используют 2 группы препаратов:</a:t>
            </a:r>
          </a:p>
          <a:p>
            <a:r>
              <a:rPr lang="ru-RU" dirty="0" smtClean="0"/>
              <a:t>1. Эффективные в ранней стадии</a:t>
            </a:r>
          </a:p>
          <a:p>
            <a:r>
              <a:rPr lang="ru-RU" dirty="0" smtClean="0"/>
              <a:t>2. Эффективные в поздней стадии при поражении ЦНС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ранней стадии африканского трипаносомоза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Сурамин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(производное мочевины) 20 мг/кг (но не более 1 г) в 1, 3, 7, 14, 21 – </a:t>
            </a:r>
            <a:r>
              <a:rPr lang="ru-RU" dirty="0" err="1" smtClean="0"/>
              <a:t>й</a:t>
            </a:r>
            <a:r>
              <a:rPr lang="ru-RU" dirty="0" smtClean="0"/>
              <a:t> дни. Эффективен в ранней стадии гамбийского и </a:t>
            </a:r>
            <a:r>
              <a:rPr lang="ru-RU" dirty="0" err="1" smtClean="0"/>
              <a:t>родезийского</a:t>
            </a:r>
            <a:r>
              <a:rPr lang="ru-RU" dirty="0" smtClean="0"/>
              <a:t> трипаносомоза</a:t>
            </a:r>
          </a:p>
          <a:p>
            <a:r>
              <a:rPr lang="ru-RU" dirty="0" smtClean="0"/>
              <a:t>У взрослых доза – до 5 г в сутки препарата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Пентамидин</a:t>
            </a:r>
            <a:r>
              <a:rPr lang="ru-RU" dirty="0" smtClean="0"/>
              <a:t> – ароматический </a:t>
            </a:r>
            <a:r>
              <a:rPr lang="ru-RU" dirty="0" err="1" smtClean="0"/>
              <a:t>диамидин</a:t>
            </a:r>
            <a:r>
              <a:rPr lang="ru-RU" dirty="0" smtClean="0"/>
              <a:t>. Эффективен при гамбийском трипаносомозе. 3-4- мг/кг через день 10 инъекций.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поздней стадии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Меларсопрол</a:t>
            </a:r>
            <a:r>
              <a:rPr lang="ru-RU" dirty="0" smtClean="0"/>
              <a:t> – препарат пятивалентного мышьяка, 2-3,6 мг/кг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ежедневно или через день с интервалами 7 дней.</a:t>
            </a:r>
          </a:p>
          <a:p>
            <a:r>
              <a:rPr lang="ru-RU" dirty="0" err="1" smtClean="0"/>
              <a:t>Эфлорнитин</a:t>
            </a:r>
            <a:r>
              <a:rPr lang="ru-RU" dirty="0" smtClean="0"/>
              <a:t> 400 мг/кг/</a:t>
            </a:r>
            <a:r>
              <a:rPr lang="ru-RU" dirty="0" err="1" smtClean="0"/>
              <a:t>сут</a:t>
            </a:r>
            <a:r>
              <a:rPr lang="ru-RU" dirty="0" smtClean="0"/>
              <a:t> в/</a:t>
            </a:r>
            <a:r>
              <a:rPr lang="ru-RU" dirty="0" err="1" smtClean="0"/>
              <a:t>в</a:t>
            </a:r>
            <a:r>
              <a:rPr lang="ru-RU" dirty="0" smtClean="0"/>
              <a:t>, разделить на 4 введения (каждые 6 часов) в течение 45 минут. Курс – 14 дней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Болезнь </a:t>
            </a:r>
            <a:r>
              <a:rPr lang="ru-RU" dirty="0" err="1" smtClean="0"/>
              <a:t>Шагаса</a:t>
            </a:r>
            <a:r>
              <a:rPr lang="ru-RU" dirty="0" smtClean="0"/>
              <a:t> (американский трипаносомоз)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Бензнидазол</a:t>
            </a:r>
            <a:r>
              <a:rPr lang="ru-RU" dirty="0" smtClean="0"/>
              <a:t> (</a:t>
            </a:r>
            <a:r>
              <a:rPr lang="ru-RU" dirty="0" err="1" smtClean="0"/>
              <a:t>раданил</a:t>
            </a:r>
            <a:r>
              <a:rPr lang="ru-RU" dirty="0" smtClean="0"/>
              <a:t>) </a:t>
            </a:r>
            <a:r>
              <a:rPr lang="ru-RU" dirty="0" err="1" smtClean="0"/>
              <a:t>перорально</a:t>
            </a:r>
            <a:r>
              <a:rPr lang="ru-RU" dirty="0" smtClean="0"/>
              <a:t> 5-7 мг/кг/</a:t>
            </a:r>
            <a:r>
              <a:rPr lang="ru-RU" dirty="0" err="1" smtClean="0"/>
              <a:t>сут</a:t>
            </a:r>
            <a:r>
              <a:rPr lang="ru-RU" dirty="0" smtClean="0"/>
              <a:t> в 2 приема в течение 60 дней.</a:t>
            </a:r>
          </a:p>
          <a:p>
            <a:r>
              <a:rPr lang="ru-RU" dirty="0" err="1" smtClean="0"/>
              <a:t>Нифуртимокс</a:t>
            </a:r>
            <a:r>
              <a:rPr lang="ru-RU" dirty="0" smtClean="0"/>
              <a:t> (</a:t>
            </a:r>
            <a:r>
              <a:rPr lang="ru-RU" dirty="0" err="1" smtClean="0"/>
              <a:t>лампит</a:t>
            </a:r>
            <a:r>
              <a:rPr lang="ru-RU" dirty="0" smtClean="0"/>
              <a:t>)8-10 мг/кг/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  <a:r>
              <a:rPr lang="ru-RU" dirty="0" err="1" smtClean="0"/>
              <a:t>перорально</a:t>
            </a:r>
            <a:r>
              <a:rPr lang="ru-RU" dirty="0" smtClean="0"/>
              <a:t> в 3 приёма 90-120 дней</a:t>
            </a:r>
          </a:p>
          <a:p>
            <a:r>
              <a:rPr lang="ru-RU" dirty="0" err="1" smtClean="0"/>
              <a:t>Аллопуринол</a:t>
            </a:r>
            <a:r>
              <a:rPr lang="ru-RU" dirty="0" smtClean="0"/>
              <a:t> 600-900 мг 2-3 приема 60 дней.</a:t>
            </a:r>
          </a:p>
          <a:p>
            <a:r>
              <a:rPr lang="ru-RU" dirty="0" smtClean="0"/>
              <a:t>Хроническая стадия – препараты симптоматической терапии – нормализующие ритм сердца, </a:t>
            </a:r>
            <a:r>
              <a:rPr lang="ru-RU" dirty="0" err="1" smtClean="0"/>
              <a:t>диуретики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Лямблиоз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Метронидазол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внутрь 1-3 года – 0,5 г/сутки 3 дня; 3-7 лет – 0,6-0,8 г/</a:t>
            </a:r>
            <a:r>
              <a:rPr lang="ru-RU" dirty="0" err="1" smtClean="0"/>
              <a:t>сут</a:t>
            </a:r>
            <a:r>
              <a:rPr lang="ru-RU" dirty="0" smtClean="0"/>
              <a:t> 3 дня, 7-10 лет – 1-1,2 г/</a:t>
            </a:r>
            <a:r>
              <a:rPr lang="ru-RU" dirty="0" err="1" smtClean="0"/>
              <a:t>сут</a:t>
            </a:r>
            <a:r>
              <a:rPr lang="ru-RU" dirty="0" smtClean="0"/>
              <a:t> 5 дней.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Тинидазол</a:t>
            </a:r>
            <a:r>
              <a:rPr lang="ru-RU" dirty="0" smtClean="0"/>
              <a:t> внутрь однократно взрослым 2 г, детям – 50-75 мг/кг однократно.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Орнидазол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внутрь 1,5 г 1 раз/</a:t>
            </a:r>
            <a:r>
              <a:rPr lang="ru-RU" dirty="0" err="1" smtClean="0"/>
              <a:t>сут</a:t>
            </a:r>
            <a:r>
              <a:rPr lang="ru-RU" dirty="0" smtClean="0"/>
              <a:t> вечером 5-10 дней, детям до 35 кг – 40 мг/кг в 1 прием.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Ниморазол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внутрь по 500 мг 2 раза/</a:t>
            </a:r>
            <a:r>
              <a:rPr lang="ru-RU" dirty="0" err="1" smtClean="0"/>
              <a:t>сут</a:t>
            </a:r>
            <a:r>
              <a:rPr lang="ru-RU" dirty="0" smtClean="0"/>
              <a:t> 6 дней.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Нифурател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макмирор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– 15 мг/кг 2 раза/</a:t>
            </a:r>
            <a:r>
              <a:rPr lang="ru-RU" dirty="0" err="1" smtClean="0"/>
              <a:t>сут</a:t>
            </a:r>
            <a:r>
              <a:rPr lang="ru-RU" dirty="0" smtClean="0"/>
              <a:t> 7 дней.</a:t>
            </a:r>
          </a:p>
          <a:p>
            <a:r>
              <a:rPr lang="ru-RU" dirty="0" err="1" smtClean="0"/>
              <a:t>Албендазол</a:t>
            </a:r>
            <a:r>
              <a:rPr lang="ru-RU" dirty="0" smtClean="0"/>
              <a:t> – 10 мг/кг/</a:t>
            </a:r>
            <a:r>
              <a:rPr lang="ru-RU" dirty="0" err="1" smtClean="0"/>
              <a:t>сут</a:t>
            </a:r>
            <a:r>
              <a:rPr lang="ru-RU" dirty="0" smtClean="0"/>
              <a:t> (не более 400 мг) 7 дней.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Алгоритм </a:t>
            </a:r>
            <a:r>
              <a:rPr lang="ru-RU" sz="2800" dirty="0"/>
              <a:t>трехэтапного лечения паразитарных инвазий, предложенный Н.П. Тороповой и </a:t>
            </a:r>
            <a:r>
              <a:rPr lang="ru-RU" sz="2800" dirty="0" err="1"/>
              <a:t>соавт</a:t>
            </a:r>
            <a:r>
              <a:rPr lang="ru-RU" sz="2800" dirty="0"/>
              <a:t> (2004)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Первый </a:t>
            </a:r>
            <a:r>
              <a:rPr lang="ru-RU" dirty="0"/>
              <a:t>этап (2-4 недели)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FF0000"/>
                </a:solidFill>
              </a:rPr>
              <a:t>подготовительный</a:t>
            </a:r>
            <a:r>
              <a:rPr lang="ru-RU" dirty="0"/>
              <a:t>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элиминация </a:t>
            </a:r>
            <a:r>
              <a:rPr lang="ru-RU" dirty="0"/>
              <a:t>избытка биологически активных веществ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детоксикация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устранение явлений </a:t>
            </a:r>
            <a:r>
              <a:rPr lang="ru-RU" dirty="0" err="1"/>
              <a:t>холестаза</a:t>
            </a:r>
            <a:r>
              <a:rPr lang="ru-RU" dirty="0"/>
              <a:t> и моторно-эвакуаторных нарушений пищеварительного тракта, </a:t>
            </a:r>
            <a:endParaRPr lang="ru-RU" dirty="0" smtClean="0"/>
          </a:p>
          <a:p>
            <a:r>
              <a:rPr lang="ru-RU" dirty="0" err="1" smtClean="0"/>
              <a:t>гепатопротекторное</a:t>
            </a:r>
            <a:r>
              <a:rPr lang="ru-RU" dirty="0" smtClean="0"/>
              <a:t> </a:t>
            </a:r>
            <a:r>
              <a:rPr lang="ru-RU" dirty="0"/>
              <a:t>воздействие </a:t>
            </a:r>
            <a:endParaRPr lang="ru-RU" dirty="0" smtClean="0"/>
          </a:p>
          <a:p>
            <a:r>
              <a:rPr lang="ru-RU" dirty="0" smtClean="0"/>
              <a:t>улучшение механизмов </a:t>
            </a:r>
            <a:r>
              <a:rPr lang="ru-RU" dirty="0"/>
              <a:t>иммунной защиты макро­ организма. </a:t>
            </a:r>
          </a:p>
        </p:txBody>
      </p:sp>
    </p:spTree>
    <p:extLst>
      <p:ext uri="{BB962C8B-B14F-4D97-AF65-F5344CB8AC3E}">
        <p14:creationId xmlns:p14="http://schemas.microsoft.com/office/powerpoint/2010/main" val="27687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рацио­нальное питание</a:t>
            </a:r>
            <a:r>
              <a:rPr lang="ru-RU" dirty="0" smtClean="0"/>
              <a:t>,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энтеросорбенты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/>
              <a:t>(отруби, угли, </a:t>
            </a:r>
            <a:r>
              <a:rPr lang="ru-RU" dirty="0" err="1"/>
              <a:t>полифепан</a:t>
            </a:r>
            <a:r>
              <a:rPr lang="ru-RU" dirty="0"/>
              <a:t>, </a:t>
            </a:r>
            <a:r>
              <a:rPr lang="ru-RU" dirty="0" err="1"/>
              <a:t>смекта</a:t>
            </a:r>
            <a:r>
              <a:rPr lang="ru-RU" dirty="0"/>
              <a:t>, </a:t>
            </a:r>
            <a:r>
              <a:rPr lang="ru-RU" dirty="0" err="1"/>
              <a:t>лактрофильтрум</a:t>
            </a:r>
            <a:r>
              <a:rPr lang="ru-RU" dirty="0"/>
              <a:t> и др.), </a:t>
            </a:r>
            <a:endParaRPr lang="ru-RU" dirty="0" smtClean="0"/>
          </a:p>
          <a:p>
            <a:r>
              <a:rPr lang="ru-RU" dirty="0" err="1" smtClean="0">
                <a:solidFill>
                  <a:srgbClr val="7030A0"/>
                </a:solidFill>
              </a:rPr>
              <a:t>холеретики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холикинетики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и </a:t>
            </a:r>
            <a:r>
              <a:rPr lang="ru-RU" dirty="0" smtClean="0">
                <a:solidFill>
                  <a:srgbClr val="7030A0"/>
                </a:solidFill>
              </a:rPr>
              <a:t>спазмолитики </a:t>
            </a:r>
            <a:r>
              <a:rPr lang="ru-RU" dirty="0"/>
              <a:t>(</a:t>
            </a:r>
            <a:r>
              <a:rPr lang="ru-RU" dirty="0" err="1"/>
              <a:t>зифлан</a:t>
            </a:r>
            <a:r>
              <a:rPr lang="ru-RU" dirty="0"/>
              <a:t>, но-шпа, </a:t>
            </a:r>
            <a:r>
              <a:rPr lang="ru-RU" dirty="0" err="1"/>
              <a:t>урсосан</a:t>
            </a:r>
            <a:r>
              <a:rPr lang="ru-RU" dirty="0"/>
              <a:t>, </a:t>
            </a:r>
            <a:r>
              <a:rPr lang="ru-RU" dirty="0" err="1"/>
              <a:t>галидор</a:t>
            </a:r>
            <a:r>
              <a:rPr lang="ru-RU" dirty="0"/>
              <a:t>, раствор сорбита 10%, </a:t>
            </a:r>
            <a:r>
              <a:rPr lang="ru-RU" dirty="0" err="1"/>
              <a:t>холензим</a:t>
            </a:r>
            <a:r>
              <a:rPr lang="ru-RU" dirty="0"/>
              <a:t>, </a:t>
            </a:r>
            <a:r>
              <a:rPr lang="ru-RU" dirty="0" err="1"/>
              <a:t>лиобил</a:t>
            </a:r>
            <a:r>
              <a:rPr lang="ru-RU" dirty="0"/>
              <a:t>, </a:t>
            </a:r>
            <a:r>
              <a:rPr lang="ru-RU" dirty="0" err="1"/>
              <a:t>аллохол</a:t>
            </a:r>
            <a:r>
              <a:rPr lang="ru-RU" dirty="0"/>
              <a:t>, фламин, </a:t>
            </a:r>
            <a:r>
              <a:rPr lang="ru-RU" dirty="0" err="1"/>
              <a:t>одестон</a:t>
            </a:r>
            <a:r>
              <a:rPr lang="ru-RU" dirty="0"/>
              <a:t> и др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пищеварительные ферменты </a:t>
            </a:r>
            <a:r>
              <a:rPr lang="ru-RU" dirty="0" smtClean="0"/>
              <a:t>(</a:t>
            </a:r>
            <a:r>
              <a:rPr lang="ru-RU" dirty="0" err="1" smtClean="0"/>
              <a:t>креон</a:t>
            </a:r>
            <a:r>
              <a:rPr lang="ru-RU" dirty="0" smtClean="0"/>
              <a:t>, </a:t>
            </a:r>
            <a:r>
              <a:rPr lang="ru-RU" dirty="0" err="1" smtClean="0"/>
              <a:t>мезим</a:t>
            </a:r>
            <a:r>
              <a:rPr lang="ru-RU" dirty="0" smtClean="0"/>
              <a:t> </a:t>
            </a:r>
            <a:r>
              <a:rPr lang="ru-RU" dirty="0"/>
              <a:t>форте, </a:t>
            </a:r>
            <a:r>
              <a:rPr lang="ru-RU" dirty="0" smtClean="0"/>
              <a:t>панкреатин),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гепатопротекторы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зифлан</a:t>
            </a:r>
            <a:r>
              <a:rPr lang="ru-RU" dirty="0"/>
              <a:t>, </a:t>
            </a:r>
            <a:r>
              <a:rPr lang="ru-RU" dirty="0" err="1"/>
              <a:t>урсосан</a:t>
            </a:r>
            <a:r>
              <a:rPr lang="ru-RU" dirty="0"/>
              <a:t>, </a:t>
            </a:r>
            <a:r>
              <a:rPr lang="ru-RU" dirty="0" err="1"/>
              <a:t>эссенциале</a:t>
            </a:r>
            <a:r>
              <a:rPr lang="ru-RU" dirty="0"/>
              <a:t> форте, </a:t>
            </a:r>
            <a:r>
              <a:rPr lang="ru-RU" dirty="0" err="1"/>
              <a:t>гептрал</a:t>
            </a:r>
            <a:r>
              <a:rPr lang="ru-RU" dirty="0"/>
              <a:t> и др.), </a:t>
            </a:r>
            <a:endParaRPr lang="ru-RU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послабляющие средства </a:t>
            </a:r>
            <a:r>
              <a:rPr lang="ru-RU" dirty="0"/>
              <a:t>(раствор сернокислой магнезии, </a:t>
            </a:r>
            <a:r>
              <a:rPr lang="ru-RU" dirty="0" err="1"/>
              <a:t>кофеол</a:t>
            </a:r>
            <a:r>
              <a:rPr lang="ru-RU" dirty="0"/>
              <a:t>, </a:t>
            </a:r>
            <a:r>
              <a:rPr lang="ru-RU" dirty="0" err="1"/>
              <a:t>лактулоза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3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Ограничение </a:t>
            </a:r>
            <a:r>
              <a:rPr lang="ru-RU" sz="4000" dirty="0" err="1" smtClean="0">
                <a:solidFill>
                  <a:srgbClr val="FF0000"/>
                </a:solidFill>
              </a:rPr>
              <a:t>легкоусваиваемых</a:t>
            </a:r>
            <a:r>
              <a:rPr lang="ru-RU" sz="4000" dirty="0" smtClean="0">
                <a:solidFill>
                  <a:srgbClr val="FF0000"/>
                </a:solidFill>
              </a:rPr>
              <a:t> углеводов</a:t>
            </a:r>
          </a:p>
          <a:p>
            <a:r>
              <a:rPr lang="ru-RU" sz="4000" dirty="0" err="1" smtClean="0">
                <a:solidFill>
                  <a:srgbClr val="FF0000"/>
                </a:solidFill>
              </a:rPr>
              <a:t>безлактозная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>
                <a:solidFill>
                  <a:srgbClr val="FF0000"/>
                </a:solidFill>
              </a:rPr>
              <a:t>и </a:t>
            </a:r>
            <a:r>
              <a:rPr lang="ru-RU" sz="4000" dirty="0" err="1" smtClean="0">
                <a:solidFill>
                  <a:srgbClr val="FF0000"/>
                </a:solidFill>
              </a:rPr>
              <a:t>аглютеновая</a:t>
            </a:r>
            <a:r>
              <a:rPr lang="ru-RU" sz="4000" dirty="0" smtClean="0">
                <a:solidFill>
                  <a:srgbClr val="FF0000"/>
                </a:solidFill>
              </a:rPr>
              <a:t> диета </a:t>
            </a:r>
            <a:r>
              <a:rPr lang="ru-RU" sz="4000" dirty="0"/>
              <a:t>как минимум на 3-6 месяцев. </a:t>
            </a:r>
            <a:endParaRPr lang="ru-RU" sz="4000" dirty="0" smtClean="0"/>
          </a:p>
          <a:p>
            <a:r>
              <a:rPr lang="ru-RU" sz="4000" dirty="0" smtClean="0"/>
              <a:t>исключают </a:t>
            </a:r>
            <a:r>
              <a:rPr lang="ru-RU" sz="4000" dirty="0"/>
              <a:t>цельное молоко или производят его замену соевыми (</a:t>
            </a:r>
            <a:r>
              <a:rPr lang="ru-RU" sz="4000" dirty="0" err="1"/>
              <a:t>соял</a:t>
            </a:r>
            <a:r>
              <a:rPr lang="ru-RU" sz="4000" dirty="0"/>
              <a:t>, </a:t>
            </a:r>
            <a:r>
              <a:rPr lang="ru-RU" sz="4000" dirty="0" err="1"/>
              <a:t>просоял</a:t>
            </a:r>
            <a:r>
              <a:rPr lang="ru-RU" sz="4000" dirty="0"/>
              <a:t>, </a:t>
            </a:r>
            <a:r>
              <a:rPr lang="ru-RU" sz="4000" dirty="0" err="1"/>
              <a:t>нутрисойя</a:t>
            </a:r>
            <a:r>
              <a:rPr lang="ru-RU" sz="4000" dirty="0"/>
              <a:t> и др.), </a:t>
            </a:r>
            <a:r>
              <a:rPr lang="ru-RU" sz="4000" dirty="0" err="1"/>
              <a:t>низколактозными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dirty="0" smtClean="0"/>
              <a:t>(AL </a:t>
            </a:r>
            <a:r>
              <a:rPr lang="ru-RU" sz="4000" dirty="0"/>
              <a:t>110) смесями, </a:t>
            </a:r>
            <a:r>
              <a:rPr lang="ru-RU" sz="4000" dirty="0" err="1"/>
              <a:t>гидролизатами</a:t>
            </a:r>
            <a:r>
              <a:rPr lang="ru-RU" sz="4000" dirty="0"/>
              <a:t> коровье­го молока (</a:t>
            </a:r>
            <a:r>
              <a:rPr lang="ru-RU" sz="4000" dirty="0" err="1"/>
              <a:t>алфаре</a:t>
            </a:r>
            <a:r>
              <a:rPr lang="ru-RU" sz="4000" dirty="0"/>
              <a:t>, </a:t>
            </a:r>
            <a:r>
              <a:rPr lang="ru-RU" sz="4000" dirty="0" err="1"/>
              <a:t>нутримиг</a:t>
            </a:r>
            <a:r>
              <a:rPr lang="ru-RU" sz="4000" dirty="0"/>
              <a:t> и т.п.), </a:t>
            </a:r>
            <a:endParaRPr lang="ru-RU" sz="4000" dirty="0" smtClean="0"/>
          </a:p>
          <a:p>
            <a:r>
              <a:rPr lang="ru-RU" sz="4000" dirty="0" smtClean="0"/>
              <a:t>резко </a:t>
            </a:r>
            <a:r>
              <a:rPr lang="ru-RU" sz="4000" dirty="0"/>
              <a:t>ограничивают или </a:t>
            </a:r>
            <a:r>
              <a:rPr lang="ru-RU" sz="4000" dirty="0">
                <a:solidFill>
                  <a:srgbClr val="FF0000"/>
                </a:solidFill>
              </a:rPr>
              <a:t>исключают</a:t>
            </a:r>
            <a:r>
              <a:rPr lang="ru-RU" sz="4000" dirty="0"/>
              <a:t> продукты, </a:t>
            </a:r>
            <a:r>
              <a:rPr lang="ru-RU" sz="4000" dirty="0" smtClean="0"/>
              <a:t>со </a:t>
            </a:r>
            <a:r>
              <a:rPr lang="ru-RU" sz="4000" dirty="0"/>
              <a:t>держащие </a:t>
            </a:r>
            <a:r>
              <a:rPr lang="ru-RU" sz="4000" dirty="0" err="1">
                <a:solidFill>
                  <a:srgbClr val="FF0000"/>
                </a:solidFill>
              </a:rPr>
              <a:t>глютен</a:t>
            </a:r>
            <a:r>
              <a:rPr lang="ru-RU" sz="4000" dirty="0"/>
              <a:t> (хлебобулочные и макаронные изделия, все крупы, кроме рисовой, гречневой и кукурузной). </a:t>
            </a:r>
            <a:endParaRPr lang="ru-RU" sz="4000" dirty="0" smtClean="0"/>
          </a:p>
          <a:p>
            <a:r>
              <a:rPr lang="ru-RU" sz="4000" dirty="0" smtClean="0">
                <a:solidFill>
                  <a:srgbClr val="FF0000"/>
                </a:solidFill>
              </a:rPr>
              <a:t>Рекомендуются </a:t>
            </a:r>
            <a:r>
              <a:rPr lang="ru-RU" sz="4000" dirty="0">
                <a:solidFill>
                  <a:srgbClr val="FF0000"/>
                </a:solidFill>
              </a:rPr>
              <a:t>кислое питье </a:t>
            </a:r>
            <a:r>
              <a:rPr lang="ru-RU" sz="4000" dirty="0"/>
              <a:t>(клюквенные, брусничные мор­сы при их переносимости, кефир), овощные гарниры к мясу </a:t>
            </a:r>
          </a:p>
        </p:txBody>
      </p:sp>
    </p:spTree>
    <p:extLst>
      <p:ext uri="{BB962C8B-B14F-4D97-AF65-F5344CB8AC3E}">
        <p14:creationId xmlns:p14="http://schemas.microsoft.com/office/powerpoint/2010/main" val="8960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Второй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епосредственное </a:t>
            </a:r>
            <a:r>
              <a:rPr lang="ru-RU" dirty="0"/>
              <a:t>воздействие на паразита и его элиминацию из организма. </a:t>
            </a:r>
            <a:r>
              <a:rPr lang="ru-RU" dirty="0" smtClean="0"/>
              <a:t> </a:t>
            </a:r>
          </a:p>
          <a:p>
            <a:r>
              <a:rPr lang="ru-RU" dirty="0"/>
              <a:t>Наряду со специфическим лечением назначается диета с включением </a:t>
            </a:r>
            <a:r>
              <a:rPr lang="ru-RU" dirty="0" err="1"/>
              <a:t>энтеросорбентов</a:t>
            </a:r>
            <a:r>
              <a:rPr lang="ru-RU" dirty="0"/>
              <a:t> (вязкие каши, сухофрукты, печеные яблоки и др.), </a:t>
            </a:r>
            <a:endParaRPr lang="ru-RU" dirty="0" smtClean="0"/>
          </a:p>
          <a:p>
            <a:r>
              <a:rPr lang="ru-RU" dirty="0" smtClean="0"/>
              <a:t>ограничивается </a:t>
            </a:r>
            <a:r>
              <a:rPr lang="ru-RU" dirty="0"/>
              <a:t>употреб­ление сахарозы, животных жиров, крепких бульонов, острой и соленой пищи. </a:t>
            </a:r>
            <a:endParaRPr lang="ru-RU" dirty="0" smtClean="0"/>
          </a:p>
          <a:p>
            <a:r>
              <a:rPr lang="ru-RU" dirty="0" err="1" smtClean="0"/>
              <a:t>энтеро</a:t>
            </a:r>
            <a:r>
              <a:rPr lang="ru-RU" dirty="0" smtClean="0"/>
              <a:t>- </a:t>
            </a:r>
            <a:r>
              <a:rPr lang="ru-RU" dirty="0"/>
              <a:t>и </a:t>
            </a:r>
            <a:r>
              <a:rPr lang="ru-RU" dirty="0" err="1"/>
              <a:t>газосорбенты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синдроме </a:t>
            </a:r>
            <a:r>
              <a:rPr lang="ru-RU" dirty="0" err="1"/>
              <a:t>мальабсорбции</a:t>
            </a: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ru-RU" dirty="0" err="1" smtClean="0"/>
              <a:t>ферментотерапия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8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Третий этап (4-8-10 недель)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Восстановительный:</a:t>
            </a:r>
          </a:p>
          <a:p>
            <a:pPr marL="0" indent="0">
              <a:buNone/>
            </a:pPr>
            <a:r>
              <a:rPr lang="ru-RU" dirty="0" smtClean="0"/>
              <a:t>1. по­вышение </a:t>
            </a:r>
            <a:r>
              <a:rPr lang="ru-RU" dirty="0"/>
              <a:t>иммунной защиты,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восстановление </a:t>
            </a:r>
            <a:r>
              <a:rPr lang="ru-RU" dirty="0"/>
              <a:t>функции печени, поджелудочной железы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-рациональное питание,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применение </a:t>
            </a:r>
            <a:r>
              <a:rPr lang="ru-RU" dirty="0" err="1"/>
              <a:t>энтеросорбентов</a:t>
            </a:r>
            <a:r>
              <a:rPr lang="ru-RU" dirty="0"/>
              <a:t>, рисовой сорбции, </a:t>
            </a:r>
            <a:r>
              <a:rPr lang="ru-RU" dirty="0" smtClean="0"/>
              <a:t>желчегонных </a:t>
            </a:r>
            <a:r>
              <a:rPr lang="ru-RU" dirty="0"/>
              <a:t>препаратов, </a:t>
            </a:r>
            <a:r>
              <a:rPr lang="ru-RU" dirty="0" err="1"/>
              <a:t>гепатопротекторов</a:t>
            </a:r>
            <a:r>
              <a:rPr lang="ru-RU" dirty="0"/>
              <a:t>, иммуномодуляторов и средств неспецифической защиты - препаратов цинка (</a:t>
            </a:r>
            <a:r>
              <a:rPr lang="ru-RU" dirty="0" err="1"/>
              <a:t>цинктерал</a:t>
            </a:r>
            <a:r>
              <a:rPr lang="ru-RU" dirty="0"/>
              <a:t>, сульфат цинка).</a:t>
            </a:r>
          </a:p>
          <a:p>
            <a:r>
              <a:rPr lang="ru-RU" dirty="0" smtClean="0"/>
              <a:t>Рекомендуются </a:t>
            </a:r>
            <a:r>
              <a:rPr lang="ru-RU" dirty="0"/>
              <a:t>ежедневное употребление салатов из свеклы и отвара свеклы, брусники, клюквы; </a:t>
            </a:r>
            <a:endParaRPr lang="ru-RU" dirty="0" smtClean="0"/>
          </a:p>
          <a:p>
            <a:r>
              <a:rPr lang="ru-RU" dirty="0" smtClean="0"/>
              <a:t>фитотерапия </a:t>
            </a:r>
            <a:r>
              <a:rPr lang="ru-RU" dirty="0"/>
              <a:t>- прием отвара березовых почек в течение 2-3 недель, после перерыва - 10-12-дневный курс отвара толокнянки (по данным литературы, при этом создается среда, способствующая разрушению цист лямблий).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4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Принципы </a:t>
            </a:r>
            <a:r>
              <a:rPr lang="ru-RU" b="1" i="1" dirty="0"/>
              <a:t>терапии больных </a:t>
            </a:r>
            <a:r>
              <a:rPr lang="ru-RU" b="1" i="1" dirty="0" err="1"/>
              <a:t>паразитозами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Прием </a:t>
            </a:r>
            <a:r>
              <a:rPr lang="ru-RU" dirty="0" err="1">
                <a:solidFill>
                  <a:srgbClr val="FF0000"/>
                </a:solidFill>
              </a:rPr>
              <a:t>антипаразитарных</a:t>
            </a:r>
            <a:r>
              <a:rPr lang="ru-RU" dirty="0">
                <a:solidFill>
                  <a:srgbClr val="FF0000"/>
                </a:solidFill>
              </a:rPr>
              <a:t> препаратов </a:t>
            </a:r>
            <a:r>
              <a:rPr lang="ru-RU" dirty="0"/>
              <a:t>проводится с учетом вида возбудителя инвазии</a:t>
            </a:r>
            <a:r>
              <a:rPr lang="ru-RU" dirty="0" smtClean="0"/>
              <a:t>.</a:t>
            </a:r>
          </a:p>
          <a:p>
            <a:r>
              <a:rPr lang="ru-RU" dirty="0"/>
              <a:t>2. </a:t>
            </a:r>
            <a:r>
              <a:rPr lang="ru-RU" dirty="0" smtClean="0"/>
              <a:t> Коррекция функциональных нарушений </a:t>
            </a:r>
            <a:r>
              <a:rPr lang="ru-RU" dirty="0"/>
              <a:t>органов пищеварения, </a:t>
            </a:r>
            <a:r>
              <a:rPr lang="ru-RU" dirty="0" smtClean="0"/>
              <a:t>ферментопатий, изменений </a:t>
            </a:r>
            <a:r>
              <a:rPr lang="ru-RU" dirty="0" err="1" smtClean="0"/>
              <a:t>микробиоценоза</a:t>
            </a:r>
            <a:r>
              <a:rPr lang="ru-RU" dirty="0" smtClean="0"/>
              <a:t> курсами </a:t>
            </a:r>
            <a:r>
              <a:rPr lang="ru-RU" dirty="0">
                <a:solidFill>
                  <a:srgbClr val="FF0000"/>
                </a:solidFill>
              </a:rPr>
              <a:t>ферментных препаратов и </a:t>
            </a:r>
            <a:r>
              <a:rPr lang="ru-RU" dirty="0" err="1" smtClean="0">
                <a:solidFill>
                  <a:srgbClr val="FF0000"/>
                </a:solidFill>
              </a:rPr>
              <a:t>синбиотиков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4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неспецифической защиты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ера </a:t>
            </a:r>
            <a:r>
              <a:rPr lang="ru-RU" dirty="0"/>
              <a:t>очищенная, </a:t>
            </a:r>
            <a:endParaRPr lang="ru-RU" dirty="0" smtClean="0"/>
          </a:p>
          <a:p>
            <a:r>
              <a:rPr lang="ru-RU" dirty="0" smtClean="0"/>
              <a:t>0,25</a:t>
            </a:r>
            <a:r>
              <a:rPr lang="ru-RU" dirty="0"/>
              <a:t>% раствор сульфата цинка,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емя </a:t>
            </a:r>
            <a:r>
              <a:rPr lang="ru-RU" dirty="0"/>
              <a:t>тыквы (75-100 г очищенного семени за 30 </a:t>
            </a:r>
            <a:r>
              <a:rPr lang="ru-RU" dirty="0" smtClean="0"/>
              <a:t>минут </a:t>
            </a:r>
            <a:r>
              <a:rPr lang="ru-RU" dirty="0"/>
              <a:t>до еды один раз в 10-20 дней). </a:t>
            </a:r>
            <a:endParaRPr lang="ru-RU" dirty="0" smtClean="0"/>
          </a:p>
          <a:p>
            <a:r>
              <a:rPr lang="ru-RU" dirty="0" smtClean="0"/>
              <a:t> 20</a:t>
            </a:r>
            <a:r>
              <a:rPr lang="ru-RU" dirty="0"/>
              <a:t>% спиртовой вытяжки про­полиса по 5 капель два раза в день в течение 2 месяцев.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16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Криптоспоридиоз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Эффективных </a:t>
            </a:r>
            <a:r>
              <a:rPr lang="ru-RU" dirty="0" err="1" smtClean="0"/>
              <a:t>этиотропных</a:t>
            </a:r>
            <a:r>
              <a:rPr lang="ru-RU" dirty="0" smtClean="0"/>
              <a:t> средств нет.</a:t>
            </a:r>
          </a:p>
          <a:p>
            <a:r>
              <a:rPr lang="ru-RU" dirty="0" smtClean="0"/>
              <a:t>Патогенетическая терапия – </a:t>
            </a:r>
            <a:r>
              <a:rPr lang="ru-RU" dirty="0" err="1" smtClean="0"/>
              <a:t>инфузионная</a:t>
            </a:r>
            <a:r>
              <a:rPr lang="ru-RU" dirty="0" smtClean="0"/>
              <a:t> </a:t>
            </a:r>
            <a:r>
              <a:rPr lang="ru-RU" dirty="0" err="1" smtClean="0"/>
              <a:t>терапия</a:t>
            </a:r>
            <a:r>
              <a:rPr lang="ru-RU" dirty="0" smtClean="0"/>
              <a:t> с применением </a:t>
            </a:r>
            <a:r>
              <a:rPr lang="ru-RU" dirty="0" err="1" smtClean="0"/>
              <a:t>глюкозо-солевых</a:t>
            </a:r>
            <a:r>
              <a:rPr lang="ru-RU" dirty="0" smtClean="0"/>
              <a:t> растворов</a:t>
            </a:r>
          </a:p>
          <a:p>
            <a:r>
              <a:rPr lang="ru-RU" dirty="0" smtClean="0"/>
              <a:t>Диета с </a:t>
            </a:r>
            <a:r>
              <a:rPr lang="ru-RU" dirty="0" err="1" smtClean="0"/>
              <a:t>легкоусваиваемой</a:t>
            </a:r>
            <a:r>
              <a:rPr lang="ru-RU" dirty="0" smtClean="0"/>
              <a:t> пищей – исключить жиры, лактозу, грубую клетчатку</a:t>
            </a:r>
          </a:p>
          <a:p>
            <a:r>
              <a:rPr lang="ru-RU" dirty="0" smtClean="0"/>
              <a:t>Ферментные препараты</a:t>
            </a:r>
          </a:p>
          <a:p>
            <a:r>
              <a:rPr lang="ru-RU" dirty="0" smtClean="0"/>
              <a:t>У больных </a:t>
            </a:r>
            <a:r>
              <a:rPr lang="ru-RU" dirty="0" err="1" smtClean="0"/>
              <a:t>СПИДом</a:t>
            </a:r>
            <a:r>
              <a:rPr lang="ru-RU" dirty="0" smtClean="0"/>
              <a:t> выявлен некоторый положительный эффект при назначении </a:t>
            </a:r>
            <a:r>
              <a:rPr lang="ru-RU" dirty="0" err="1" smtClean="0"/>
              <a:t>макролидов</a:t>
            </a:r>
            <a:r>
              <a:rPr lang="ru-RU" dirty="0" smtClean="0"/>
              <a:t> (</a:t>
            </a:r>
            <a:r>
              <a:rPr lang="ru-RU" dirty="0" err="1" smtClean="0"/>
              <a:t>спирамицин</a:t>
            </a:r>
            <a:r>
              <a:rPr lang="ru-RU" dirty="0" smtClean="0"/>
              <a:t>, </a:t>
            </a:r>
            <a:r>
              <a:rPr lang="ru-RU" dirty="0" err="1" smtClean="0"/>
              <a:t>азитромицин</a:t>
            </a:r>
            <a:r>
              <a:rPr lang="ru-RU" dirty="0" smtClean="0"/>
              <a:t>, </a:t>
            </a:r>
            <a:r>
              <a:rPr lang="ru-RU" dirty="0" err="1" smtClean="0"/>
              <a:t>кларитромицин</a:t>
            </a:r>
            <a:r>
              <a:rPr lang="ru-RU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Токсоплазмоз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Проводят 2-3 цикла с перерывом 10 дней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60846"/>
              </p:ext>
            </p:extLst>
          </p:nvPr>
        </p:nvGraphicFramePr>
        <p:xfrm>
          <a:off x="428595" y="2143117"/>
          <a:ext cx="8572560" cy="4258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5817">
                <a:tc rowSpan="3">
                  <a:txBody>
                    <a:bodyPr/>
                    <a:lstStyle/>
                    <a:p>
                      <a:r>
                        <a:rPr lang="ru-RU" sz="2800" dirty="0" smtClean="0"/>
                        <a:t>Препараты</a:t>
                      </a:r>
                      <a:endParaRPr lang="ru-RU" sz="28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Суточные дозы препаратов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4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1-3-й дни курса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4-7-й дни курса</a:t>
                      </a:r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7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взрослые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дети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взрослые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дети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Пириметамин</a:t>
                      </a:r>
                      <a:r>
                        <a:rPr lang="ru-RU" sz="2400" b="1" dirty="0" smtClean="0"/>
                        <a:t> (1 раз в день)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75 мг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мг/кг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 мг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мг/кг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Сульфадиазин</a:t>
                      </a:r>
                      <a:r>
                        <a:rPr lang="ru-RU" sz="2400" b="1" dirty="0" smtClean="0"/>
                        <a:t> (в 4 приёма)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2000 мг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 мг/кг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2000 мг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 мг/кг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1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Лейковорин</a:t>
                      </a:r>
                      <a:r>
                        <a:rPr lang="ru-RU" sz="2400" b="1" dirty="0" smtClean="0"/>
                        <a:t> (кальция </a:t>
                      </a:r>
                      <a:r>
                        <a:rPr lang="ru-RU" sz="2400" b="1" dirty="0" err="1" smtClean="0"/>
                        <a:t>фолинат</a:t>
                      </a:r>
                      <a:r>
                        <a:rPr lang="ru-RU" sz="2400" b="1" dirty="0" smtClean="0"/>
                        <a:t>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мг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2-10 мг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мг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Патогенетическая 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зависимости от характера органной патологии</a:t>
            </a:r>
          </a:p>
          <a:p>
            <a:r>
              <a:rPr lang="ru-RU" dirty="0" smtClean="0"/>
              <a:t>Дополнительно назначают </a:t>
            </a:r>
            <a:r>
              <a:rPr lang="ru-RU" dirty="0" err="1" smtClean="0"/>
              <a:t>иммунокорригирующие</a:t>
            </a:r>
            <a:r>
              <a:rPr lang="ru-RU" dirty="0" smtClean="0"/>
              <a:t> препараты, витамины, десенсибилизирующие средства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Малярия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Препараты подразделяются на группы: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Гаметошизотропные</a:t>
            </a:r>
            <a:r>
              <a:rPr lang="ru-RU" dirty="0" smtClean="0"/>
              <a:t> – эффективны в отношении бесполых </a:t>
            </a:r>
            <a:r>
              <a:rPr lang="ru-RU" dirty="0" err="1" smtClean="0"/>
              <a:t>эритроцитарных</a:t>
            </a:r>
            <a:r>
              <a:rPr lang="ru-RU" dirty="0" smtClean="0"/>
              <a:t> стадий плазмодиев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err="1" smtClean="0">
                <a:solidFill>
                  <a:srgbClr val="FF0000"/>
                </a:solidFill>
              </a:rPr>
              <a:t>Гистошизотропные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эффективны в отношении бесполых тканевых стадий плазмодиев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err="1" smtClean="0">
                <a:solidFill>
                  <a:srgbClr val="FF0000"/>
                </a:solidFill>
              </a:rPr>
              <a:t>Гамотропные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вызывающие гибель </a:t>
            </a:r>
            <a:r>
              <a:rPr lang="ru-RU" dirty="0" err="1" smtClean="0"/>
              <a:t>гаметоцитов</a:t>
            </a:r>
            <a:r>
              <a:rPr lang="ru-RU" dirty="0" smtClean="0"/>
              <a:t> в крови больного или нарушающие созревание </a:t>
            </a:r>
            <a:r>
              <a:rPr lang="ru-RU" dirty="0" err="1" smtClean="0"/>
              <a:t>спорозоитов</a:t>
            </a:r>
            <a:r>
              <a:rPr lang="ru-RU" dirty="0" smtClean="0"/>
              <a:t> в </a:t>
            </a:r>
            <a:r>
              <a:rPr lang="ru-RU" dirty="0" err="1" smtClean="0"/>
              <a:t>орагнизме</a:t>
            </a:r>
            <a:r>
              <a:rPr lang="ru-RU" dirty="0" smtClean="0"/>
              <a:t> комара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препаратов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4 – </a:t>
            </a:r>
            <a:r>
              <a:rPr lang="ru-RU" dirty="0" err="1" smtClean="0">
                <a:solidFill>
                  <a:srgbClr val="00B050"/>
                </a:solidFill>
              </a:rPr>
              <a:t>аминохинолины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хлорохин</a:t>
            </a:r>
            <a:r>
              <a:rPr lang="ru-RU" dirty="0" smtClean="0"/>
              <a:t> </a:t>
            </a:r>
            <a:r>
              <a:rPr lang="ru-RU" dirty="0" err="1" smtClean="0"/>
              <a:t>дифосфат</a:t>
            </a:r>
            <a:r>
              <a:rPr lang="ru-RU" dirty="0" smtClean="0"/>
              <a:t>, </a:t>
            </a:r>
            <a:r>
              <a:rPr lang="ru-RU" dirty="0" err="1" smtClean="0"/>
              <a:t>делагил</a:t>
            </a:r>
            <a:r>
              <a:rPr lang="ru-RU" dirty="0" smtClean="0"/>
              <a:t>, </a:t>
            </a:r>
            <a:r>
              <a:rPr lang="ru-RU" dirty="0" err="1" smtClean="0"/>
              <a:t>хлорохин</a:t>
            </a:r>
            <a:r>
              <a:rPr lang="ru-RU" dirty="0" smtClean="0"/>
              <a:t> фосфат, </a:t>
            </a:r>
            <a:r>
              <a:rPr lang="ru-RU" dirty="0" err="1" smtClean="0"/>
              <a:t>нивахин</a:t>
            </a:r>
            <a:r>
              <a:rPr lang="ru-RU" dirty="0" smtClean="0"/>
              <a:t>)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Хинолинметанолы</a:t>
            </a:r>
            <a:r>
              <a:rPr lang="ru-RU" dirty="0" smtClean="0"/>
              <a:t> (хинин </a:t>
            </a:r>
            <a:r>
              <a:rPr lang="ru-RU" dirty="0" err="1" smtClean="0"/>
              <a:t>дигидрохлорид</a:t>
            </a:r>
            <a:r>
              <a:rPr lang="ru-RU" dirty="0" smtClean="0"/>
              <a:t>, </a:t>
            </a:r>
            <a:r>
              <a:rPr lang="ru-RU" dirty="0" err="1" smtClean="0"/>
              <a:t>хинин</a:t>
            </a:r>
            <a:r>
              <a:rPr lang="ru-RU" dirty="0" smtClean="0"/>
              <a:t> сульфат, </a:t>
            </a:r>
            <a:r>
              <a:rPr lang="ru-RU" dirty="0" err="1" smtClean="0"/>
              <a:t>хинимакс</a:t>
            </a:r>
            <a:r>
              <a:rPr lang="ru-RU" dirty="0" smtClean="0"/>
              <a:t>, </a:t>
            </a:r>
            <a:r>
              <a:rPr lang="ru-RU" dirty="0" err="1" smtClean="0"/>
              <a:t>мефлохин</a:t>
            </a:r>
            <a:r>
              <a:rPr lang="ru-RU" dirty="0" smtClean="0"/>
              <a:t>)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Фенантренметанолы</a:t>
            </a:r>
            <a:r>
              <a:rPr lang="ru-RU" dirty="0" smtClean="0"/>
              <a:t> (</a:t>
            </a:r>
            <a:r>
              <a:rPr lang="ru-RU" dirty="0" err="1" smtClean="0"/>
              <a:t>халфан</a:t>
            </a:r>
            <a:r>
              <a:rPr lang="ru-RU" dirty="0" smtClean="0"/>
              <a:t>, </a:t>
            </a:r>
            <a:r>
              <a:rPr lang="ru-RU" dirty="0" err="1" smtClean="0"/>
              <a:t>галофантрин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Производные </a:t>
            </a:r>
            <a:r>
              <a:rPr lang="ru-RU" dirty="0" err="1" smtClean="0">
                <a:solidFill>
                  <a:srgbClr val="00B050"/>
                </a:solidFill>
              </a:rPr>
              <a:t>артемизинина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артесунат</a:t>
            </a:r>
            <a:r>
              <a:rPr lang="ru-RU" dirty="0" smtClean="0"/>
              <a:t>, </a:t>
            </a:r>
            <a:r>
              <a:rPr lang="ru-RU" dirty="0" err="1" smtClean="0"/>
              <a:t>артеметер</a:t>
            </a:r>
            <a:r>
              <a:rPr lang="ru-RU" dirty="0" smtClean="0"/>
              <a:t>, </a:t>
            </a:r>
            <a:r>
              <a:rPr lang="ru-RU" dirty="0" err="1" smtClean="0"/>
              <a:t>артеэтер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Антиметаболиты</a:t>
            </a:r>
            <a:r>
              <a:rPr lang="ru-RU" dirty="0" smtClean="0"/>
              <a:t> (</a:t>
            </a:r>
            <a:r>
              <a:rPr lang="ru-RU" dirty="0" err="1" smtClean="0"/>
              <a:t>прогуанил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8- </a:t>
            </a:r>
            <a:r>
              <a:rPr lang="ru-RU" dirty="0" err="1" smtClean="0">
                <a:solidFill>
                  <a:srgbClr val="00B050"/>
                </a:solidFill>
              </a:rPr>
              <a:t>аминохинолины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примахин</a:t>
            </a:r>
            <a:r>
              <a:rPr lang="ru-RU" dirty="0" smtClean="0"/>
              <a:t>, </a:t>
            </a:r>
            <a:r>
              <a:rPr lang="ru-RU" dirty="0" err="1" smtClean="0"/>
              <a:t>тафенохин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обнаружении </a:t>
            </a:r>
            <a:r>
              <a:rPr lang="en-US" dirty="0" smtClean="0"/>
              <a:t>P. </a:t>
            </a:r>
            <a:r>
              <a:rPr lang="en-US" dirty="0" err="1" smtClean="0"/>
              <a:t>vivax</a:t>
            </a:r>
            <a:r>
              <a:rPr lang="en-US" dirty="0" smtClean="0"/>
              <a:t>, </a:t>
            </a:r>
            <a:r>
              <a:rPr lang="en-US" dirty="0" err="1" smtClean="0"/>
              <a:t>P.ovale</a:t>
            </a:r>
            <a:r>
              <a:rPr lang="en-US" dirty="0" smtClean="0"/>
              <a:t>, P. </a:t>
            </a:r>
            <a:r>
              <a:rPr lang="en-US" dirty="0" err="1" smtClean="0"/>
              <a:t>malariae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Хлорохин</a:t>
            </a:r>
            <a:r>
              <a:rPr lang="ru-RU" dirty="0" smtClean="0"/>
              <a:t> по </a:t>
            </a:r>
            <a:r>
              <a:rPr lang="ru-RU" dirty="0" smtClean="0">
                <a:solidFill>
                  <a:srgbClr val="FF0000"/>
                </a:solidFill>
              </a:rPr>
              <a:t>схеме №1</a:t>
            </a:r>
            <a:r>
              <a:rPr lang="ru-RU" dirty="0" smtClean="0"/>
              <a:t>: 1-е сутки – 10 мг/кг основания (1-я доза) и 5 мг/кг (2-я доза) с интервалом 6 ч. </a:t>
            </a:r>
            <a:br>
              <a:rPr lang="ru-RU" dirty="0" smtClean="0"/>
            </a:br>
            <a:r>
              <a:rPr lang="ru-RU" dirty="0" smtClean="0"/>
              <a:t>2-е и 3-и сутки – по 5 мг/кг</a:t>
            </a:r>
          </a:p>
          <a:p>
            <a:r>
              <a:rPr lang="ru-RU" dirty="0" smtClean="0"/>
              <a:t>Всего на курс – 25 мг/кг (основания)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Схема №2</a:t>
            </a:r>
            <a:r>
              <a:rPr lang="ru-RU" dirty="0" smtClean="0"/>
              <a:t>: первые 2 дня – 10 мг/кг основания), на 3-й день – 5 мг/кг однократно</a:t>
            </a:r>
          </a:p>
          <a:p>
            <a:r>
              <a:rPr lang="ru-RU" dirty="0" smtClean="0"/>
              <a:t>По окончании курса </a:t>
            </a:r>
            <a:r>
              <a:rPr lang="ru-RU" dirty="0" err="1" smtClean="0"/>
              <a:t>хлорохина</a:t>
            </a:r>
            <a:r>
              <a:rPr lang="ru-RU" dirty="0" smtClean="0"/>
              <a:t> – применяют тканевой </a:t>
            </a:r>
            <a:r>
              <a:rPr lang="ru-RU" dirty="0" err="1" smtClean="0"/>
              <a:t>шизонтоцид</a:t>
            </a:r>
            <a:r>
              <a:rPr lang="ru-RU" dirty="0" smtClean="0"/>
              <a:t> – </a:t>
            </a:r>
            <a:r>
              <a:rPr lang="ru-RU" dirty="0" err="1" smtClean="0"/>
              <a:t>примахин</a:t>
            </a:r>
            <a:r>
              <a:rPr lang="ru-RU" dirty="0" smtClean="0"/>
              <a:t> в течение 14 дней 0,25 мг/кг основания в сутки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обнаружении </a:t>
            </a:r>
            <a:r>
              <a:rPr lang="en-US" dirty="0" smtClean="0"/>
              <a:t>P. </a:t>
            </a:r>
            <a:r>
              <a:rPr lang="en-US" dirty="0" err="1" smtClean="0"/>
              <a:t>falciparum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Мефлохин</a:t>
            </a:r>
            <a:r>
              <a:rPr lang="ru-RU" dirty="0" smtClean="0"/>
              <a:t>  или </a:t>
            </a:r>
            <a:r>
              <a:rPr lang="ru-RU" dirty="0" err="1" smtClean="0"/>
              <a:t>галофантрин</a:t>
            </a:r>
            <a:endParaRPr lang="ru-RU" dirty="0" smtClean="0"/>
          </a:p>
          <a:p>
            <a:r>
              <a:rPr lang="ru-RU" dirty="0" smtClean="0"/>
              <a:t>При отсутствии эффекта или противопоказаниях к вышеперечисленным препаратам применяют</a:t>
            </a:r>
          </a:p>
          <a:p>
            <a:r>
              <a:rPr lang="ru-RU" dirty="0" smtClean="0"/>
              <a:t>Хинин в комбинации с антибиотиками (тетрациклин, </a:t>
            </a:r>
            <a:r>
              <a:rPr lang="ru-RU" dirty="0" err="1" smtClean="0"/>
              <a:t>доксициклин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Больные с тяжелой формой тропической малярии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Госпитализация в РО</a:t>
            </a:r>
          </a:p>
          <a:p>
            <a:r>
              <a:rPr lang="ru-RU" dirty="0" smtClean="0"/>
              <a:t>Средство выбора – хинин</a:t>
            </a:r>
          </a:p>
          <a:p>
            <a:r>
              <a:rPr lang="ru-RU" dirty="0" smtClean="0"/>
              <a:t>Церебральная малярия, </a:t>
            </a:r>
            <a:r>
              <a:rPr lang="ru-RU" dirty="0" err="1" smtClean="0"/>
              <a:t>алгид</a:t>
            </a:r>
            <a:r>
              <a:rPr lang="ru-RU" dirty="0" smtClean="0"/>
              <a:t> – 7 мг/кг основания хинина быстрой перфузией в течение 30 минут, затем 10 мг/кг 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течение 4 часов</a:t>
            </a:r>
          </a:p>
          <a:p>
            <a:r>
              <a:rPr lang="ru-RU" dirty="0" smtClean="0"/>
              <a:t>Возможна комбинация хинин +тетрациклин (250 мг 4 раза в сутки 7 дней), либо + </a:t>
            </a:r>
            <a:r>
              <a:rPr lang="ru-RU" dirty="0" err="1" smtClean="0"/>
              <a:t>доксициклин</a:t>
            </a:r>
            <a:r>
              <a:rPr lang="ru-RU" dirty="0" smtClean="0"/>
              <a:t>(0,1 г/сутки) 7-10 дней.</a:t>
            </a:r>
          </a:p>
          <a:p>
            <a:r>
              <a:rPr lang="ru-RU" dirty="0" smtClean="0"/>
              <a:t>Детям – ударная доза 15 мг/кг основания хинина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на 5% глюкозе в течение 4 часов.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Церебральная малярия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Стерильный катетер в уретру</a:t>
            </a:r>
          </a:p>
          <a:p>
            <a:r>
              <a:rPr lang="ru-RU" dirty="0" smtClean="0"/>
              <a:t>Учет объёма введенной и выделенной жидкости</a:t>
            </a:r>
          </a:p>
          <a:p>
            <a:r>
              <a:rPr lang="ru-RU" dirty="0" smtClean="0"/>
              <a:t>Измерение каждые 4-6 часов температуры, ЧД, АД</a:t>
            </a:r>
          </a:p>
          <a:p>
            <a:r>
              <a:rPr lang="ru-RU" dirty="0" smtClean="0"/>
              <a:t>Однократно внутримышечно </a:t>
            </a:r>
            <a:r>
              <a:rPr lang="ru-RU" dirty="0" err="1" smtClean="0"/>
              <a:t>фенабарбитал</a:t>
            </a:r>
            <a:r>
              <a:rPr lang="ru-RU" dirty="0" smtClean="0"/>
              <a:t> 10-15 мг/кг для предупреждения судорог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 наступлении судорог </a:t>
            </a:r>
            <a:r>
              <a:rPr lang="ru-RU" dirty="0" smtClean="0"/>
              <a:t>– </a:t>
            </a:r>
            <a:r>
              <a:rPr lang="ru-RU" dirty="0" err="1" smtClean="0"/>
              <a:t>диазепам</a:t>
            </a:r>
            <a:r>
              <a:rPr lang="ru-RU" dirty="0" smtClean="0"/>
              <a:t> 0,15 мг/кг в/в или </a:t>
            </a:r>
            <a:r>
              <a:rPr lang="ru-RU" dirty="0" err="1" smtClean="0"/>
              <a:t>паральдегид</a:t>
            </a:r>
            <a:r>
              <a:rPr lang="ru-RU" dirty="0" smtClean="0"/>
              <a:t> 0,1 мг/кг в/м.</a:t>
            </a:r>
          </a:p>
          <a:p>
            <a:r>
              <a:rPr lang="ru-RU" dirty="0" smtClean="0"/>
              <a:t>Воздержаться от применения кортикостероидов, НПВС, низкомолекулярного декстрана, адреналина, гепарина, гипербарической </a:t>
            </a:r>
            <a:r>
              <a:rPr lang="ru-RU" dirty="0" err="1" smtClean="0"/>
              <a:t>оксигенации</a:t>
            </a:r>
            <a:r>
              <a:rPr lang="ru-RU" dirty="0" smtClean="0"/>
              <a:t>, </a:t>
            </a:r>
            <a:r>
              <a:rPr lang="ru-RU" dirty="0" err="1" smtClean="0"/>
              <a:t>циклоспорина</a:t>
            </a:r>
            <a:r>
              <a:rPr lang="ru-RU" dirty="0" smtClean="0"/>
              <a:t> 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31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Биопрепараты в лечении </a:t>
            </a:r>
            <a:r>
              <a:rPr lang="ru-RU" dirty="0" err="1" smtClean="0"/>
              <a:t>паразитозов</a:t>
            </a:r>
            <a:r>
              <a:rPr lang="ru-RU" dirty="0" smtClean="0"/>
              <a:t> у детей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52811"/>
              </p:ext>
            </p:extLst>
          </p:nvPr>
        </p:nvGraphicFramePr>
        <p:xfrm>
          <a:off x="539552" y="1556792"/>
          <a:ext cx="8208911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0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</a:t>
                      </a:r>
                      <a:r>
                        <a:rPr lang="ru-RU" baseline="0" dirty="0" smtClean="0"/>
                        <a:t> (состав)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выпуска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Дозировка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236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Нормофлорины</a:t>
                      </a:r>
                      <a:r>
                        <a:rPr lang="ru-RU" baseline="0" dirty="0" smtClean="0"/>
                        <a:t> (лакто – и </a:t>
                      </a:r>
                      <a:r>
                        <a:rPr lang="ru-RU" baseline="0" dirty="0" err="1" smtClean="0"/>
                        <a:t>бифидобактерии</a:t>
                      </a:r>
                      <a:r>
                        <a:rPr lang="ru-RU" baseline="0" dirty="0" smtClean="0"/>
                        <a:t>, метаболиты нормальной микрофлоры, витамины и микроэлементы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Жидкий концентрат во флаконах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Детям от 1 года до 3 лет по 7 мл 2-3 раза в день, в возрасте 3-7 лет – 7-10 мл 3 раза в день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4274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Бифиформ</a:t>
                      </a:r>
                      <a:r>
                        <a:rPr lang="ru-RU" dirty="0" smtClean="0"/>
                        <a:t> (лакто – и </a:t>
                      </a:r>
                      <a:r>
                        <a:rPr lang="ru-RU" dirty="0" err="1" smtClean="0"/>
                        <a:t>бифидобактерии</a:t>
                      </a:r>
                      <a:r>
                        <a:rPr lang="ru-RU" dirty="0" smtClean="0"/>
                        <a:t>, витамины группы 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Саше, жевательные таблетки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Детям 1-2 лет – по 1 порошку 2-3 раза в день, с 2 лет – по 1-2 жевательных таблетки 2-3 раза в день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3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развитии тяжелой гемолитической анемии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снижении гематокрита ниже 20% - переливание </a:t>
            </a:r>
            <a:r>
              <a:rPr lang="ru-RU" dirty="0" err="1" smtClean="0"/>
              <a:t>одногрупной</a:t>
            </a:r>
            <a:r>
              <a:rPr lang="ru-RU" dirty="0" smtClean="0"/>
              <a:t> крови</a:t>
            </a:r>
          </a:p>
          <a:p>
            <a:r>
              <a:rPr lang="ru-RU" dirty="0" smtClean="0"/>
              <a:t>При нормальной функции почек – вместе с фуросемидом 1 мг/кг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7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развитии почечной недостаточности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Осторожное введение изотонического раствора под контролем венозного давления;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Перитонеальный</a:t>
            </a:r>
            <a:r>
              <a:rPr lang="ru-RU" dirty="0" smtClean="0">
                <a:solidFill>
                  <a:srgbClr val="FF0000"/>
                </a:solidFill>
              </a:rPr>
              <a:t> диализ или гемодиализ </a:t>
            </a:r>
            <a:r>
              <a:rPr lang="ru-RU" dirty="0" smtClean="0"/>
              <a:t>при сохранении </a:t>
            </a:r>
            <a:r>
              <a:rPr lang="ru-RU" dirty="0" err="1" smtClean="0"/>
              <a:t>олигурии</a:t>
            </a:r>
            <a:r>
              <a:rPr lang="ru-RU" dirty="0" smtClean="0"/>
              <a:t> после </a:t>
            </a:r>
            <a:r>
              <a:rPr lang="ru-RU" dirty="0" err="1" smtClean="0"/>
              <a:t>регидратации</a:t>
            </a:r>
            <a:r>
              <a:rPr lang="ru-RU" dirty="0" smtClean="0"/>
              <a:t> и подъёме концентрации мочевины и </a:t>
            </a:r>
            <a:r>
              <a:rPr lang="ru-RU" dirty="0" err="1" smtClean="0"/>
              <a:t>креатинина</a:t>
            </a:r>
            <a:r>
              <a:rPr lang="ru-RU" dirty="0" smtClean="0"/>
              <a:t> в крови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2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развитии гипогликемии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1,0 мл/кг 50% раствора глюкозы в/в</a:t>
            </a:r>
          </a:p>
          <a:p>
            <a:r>
              <a:rPr lang="ru-RU" dirty="0" smtClean="0"/>
              <a:t>В последующем – если необходимо – 5% или 10% глюкоза в/в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3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развитии отёка лёгких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Полусидячее</a:t>
            </a:r>
            <a:r>
              <a:rPr lang="ru-RU" dirty="0" smtClean="0"/>
              <a:t> положение</a:t>
            </a:r>
          </a:p>
          <a:p>
            <a:r>
              <a:rPr lang="ru-RU" dirty="0" err="1" smtClean="0"/>
              <a:t>Оксигенация</a:t>
            </a:r>
            <a:r>
              <a:rPr lang="ru-RU" dirty="0" smtClean="0"/>
              <a:t> (включая искусственную вентиляцию лёгких)</a:t>
            </a:r>
          </a:p>
          <a:p>
            <a:r>
              <a:rPr lang="ru-RU" dirty="0" smtClean="0"/>
              <a:t>Фуросемид 1-2 мг/кг (при отсутствии эффекта – увеличить дозу)</a:t>
            </a:r>
          </a:p>
          <a:p>
            <a:r>
              <a:rPr lang="ru-RU" dirty="0" smtClean="0"/>
              <a:t>При отёке легких вследствие избыточной гидратации – прекратить в/в введение жидкостей, немедленная </a:t>
            </a:r>
            <a:r>
              <a:rPr lang="ru-RU" dirty="0" err="1" smtClean="0"/>
              <a:t>гемофильтрация</a:t>
            </a:r>
            <a:r>
              <a:rPr lang="ru-RU" dirty="0" smtClean="0"/>
              <a:t>, диуретики (см. выше)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2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гипертермическом синдроме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Повторное измерение температуры в прямой кишке</a:t>
            </a:r>
          </a:p>
          <a:p>
            <a:r>
              <a:rPr lang="ru-RU" dirty="0" smtClean="0"/>
              <a:t>При повышении более 39С – активное охлаждение тела влажным полотенцем и вентилятором, парацетамол, </a:t>
            </a:r>
            <a:r>
              <a:rPr lang="ru-RU" dirty="0" err="1" smtClean="0"/>
              <a:t>нурофен</a:t>
            </a:r>
            <a:r>
              <a:rPr lang="ru-RU" dirty="0" smtClean="0"/>
              <a:t>, </a:t>
            </a:r>
            <a:r>
              <a:rPr lang="ru-RU" dirty="0" err="1" smtClean="0"/>
              <a:t>ибуклин</a:t>
            </a:r>
            <a:r>
              <a:rPr lang="ru-RU" dirty="0" smtClean="0"/>
              <a:t> 15 мг/кг, свечи, </a:t>
            </a:r>
            <a:r>
              <a:rPr lang="ru-RU" dirty="0" err="1" smtClean="0"/>
              <a:t>назогастральный</a:t>
            </a:r>
            <a:r>
              <a:rPr lang="ru-RU" dirty="0" smtClean="0"/>
              <a:t> зонд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1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 err="1" smtClean="0"/>
              <a:t>гиперпаразитемии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Антималярийные</a:t>
            </a:r>
            <a:r>
              <a:rPr lang="ru-RU" dirty="0" smtClean="0"/>
              <a:t> препараты внутривенно даже при способности пациента глотать их</a:t>
            </a:r>
          </a:p>
          <a:p>
            <a:r>
              <a:rPr lang="ru-RU" dirty="0" smtClean="0"/>
              <a:t>У тяжелых больных при </a:t>
            </a:r>
            <a:r>
              <a:rPr lang="ru-RU" dirty="0" err="1" smtClean="0"/>
              <a:t>паразитемии</a:t>
            </a:r>
            <a:r>
              <a:rPr lang="ru-RU" dirty="0" smtClean="0"/>
              <a:t> более 10% - частичная гемотрансфузия в перерыве между инъекциями хинина.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3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Неблагоприятные прогностические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Гиперпаразитемия</a:t>
            </a:r>
            <a:r>
              <a:rPr lang="ru-RU" dirty="0" smtClean="0"/>
              <a:t> 250000/</a:t>
            </a:r>
            <a:r>
              <a:rPr lang="ru-RU" dirty="0" err="1" smtClean="0"/>
              <a:t>мкл</a:t>
            </a:r>
            <a:r>
              <a:rPr lang="ru-RU" dirty="0" smtClean="0"/>
              <a:t> или более 5% пораженных эритроцитов</a:t>
            </a:r>
          </a:p>
          <a:p>
            <a:r>
              <a:rPr lang="ru-RU" dirty="0" err="1" smtClean="0"/>
              <a:t>Шизонтемия</a:t>
            </a:r>
            <a:r>
              <a:rPr lang="ru-RU" dirty="0" smtClean="0"/>
              <a:t> в периферической крови</a:t>
            </a:r>
          </a:p>
          <a:p>
            <a:r>
              <a:rPr lang="ru-RU" dirty="0" smtClean="0"/>
              <a:t>Лейкоцитоз более 12000/</a:t>
            </a:r>
            <a:r>
              <a:rPr lang="ru-RU" dirty="0" err="1" smtClean="0"/>
              <a:t>мкл</a:t>
            </a:r>
            <a:endParaRPr lang="ru-RU" dirty="0" smtClean="0"/>
          </a:p>
          <a:p>
            <a:r>
              <a:rPr lang="ru-RU" dirty="0" smtClean="0"/>
              <a:t>Гематокрит менее 20%</a:t>
            </a:r>
          </a:p>
          <a:p>
            <a:r>
              <a:rPr lang="ru-RU" dirty="0" smtClean="0"/>
              <a:t>Гемоглобин менее 71 г/л</a:t>
            </a:r>
          </a:p>
          <a:p>
            <a:r>
              <a:rPr lang="ru-RU" dirty="0" smtClean="0"/>
              <a:t>Глюкоза крови менее 40 мг/л</a:t>
            </a:r>
          </a:p>
          <a:p>
            <a:r>
              <a:rPr lang="ru-RU" dirty="0" smtClean="0"/>
              <a:t>Мочевина крови более 60 мг/л</a:t>
            </a:r>
          </a:p>
          <a:p>
            <a:r>
              <a:rPr lang="ru-RU" dirty="0" err="1" smtClean="0"/>
              <a:t>Креатинин</a:t>
            </a:r>
            <a:r>
              <a:rPr lang="ru-RU" dirty="0" smtClean="0"/>
              <a:t> более 3 мг/л</a:t>
            </a:r>
          </a:p>
          <a:p>
            <a:r>
              <a:rPr lang="ru-RU" dirty="0" smtClean="0"/>
              <a:t>Повышение </a:t>
            </a:r>
            <a:r>
              <a:rPr lang="ru-RU" dirty="0" err="1" smtClean="0"/>
              <a:t>аминорансфераз</a:t>
            </a:r>
            <a:r>
              <a:rPr lang="ru-RU" dirty="0" smtClean="0"/>
              <a:t> более чем в 3 раза</a:t>
            </a:r>
          </a:p>
          <a:p>
            <a:r>
              <a:rPr lang="ru-RU" dirty="0" smtClean="0"/>
              <a:t>Низкий уровень антитромбина </a:t>
            </a:r>
            <a:r>
              <a:rPr lang="en-US" dirty="0" smtClean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5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Бабезиоз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Хинин (сульфат) – внутрь 650 мг + </a:t>
            </a:r>
            <a:r>
              <a:rPr lang="ru-RU" dirty="0" err="1" smtClean="0"/>
              <a:t>клиндамицин</a:t>
            </a:r>
            <a:r>
              <a:rPr lang="ru-RU" dirty="0" smtClean="0"/>
              <a:t> внутрь 600 мг. Приём 3 раза в сутки 7 дней.</a:t>
            </a:r>
          </a:p>
          <a:p>
            <a:r>
              <a:rPr lang="ru-RU" dirty="0" smtClean="0"/>
              <a:t>При выраженном гемолизе – переливание крови.</a:t>
            </a:r>
          </a:p>
          <a:p>
            <a:r>
              <a:rPr lang="ru-RU" dirty="0" smtClean="0"/>
              <a:t>При ОПН - гемодиализ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Описторхоз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Празиквантель</a:t>
            </a:r>
            <a:r>
              <a:rPr lang="ru-RU" dirty="0" smtClean="0"/>
              <a:t> 40-75 мг/кг в 2-3 приёма 1 день. Препарат назначают после стихания острых проявлений.</a:t>
            </a:r>
          </a:p>
          <a:p>
            <a:r>
              <a:rPr lang="ru-RU" dirty="0" smtClean="0"/>
              <a:t>Противопоказан детям до 4 лет.</a:t>
            </a:r>
          </a:p>
          <a:p>
            <a:r>
              <a:rPr lang="ru-RU" dirty="0" smtClean="0"/>
              <a:t>В острой стадии – проводятся десенсибилизация, </a:t>
            </a:r>
            <a:r>
              <a:rPr lang="ru-RU" dirty="0" err="1" smtClean="0"/>
              <a:t>дезинтоксикация</a:t>
            </a:r>
            <a:endParaRPr lang="ru-RU" dirty="0" smtClean="0"/>
          </a:p>
          <a:p>
            <a:r>
              <a:rPr lang="ru-RU" dirty="0" smtClean="0"/>
              <a:t>При развитии миокардита, гепатита, выраженного легочного синдрома – </a:t>
            </a:r>
            <a:r>
              <a:rPr lang="ru-RU" dirty="0" err="1" smtClean="0"/>
              <a:t>преднизолон</a:t>
            </a:r>
            <a:r>
              <a:rPr lang="ru-RU" dirty="0" smtClean="0"/>
              <a:t> 2-5 мг/кг курсом 5-7 дней.</a:t>
            </a:r>
          </a:p>
          <a:p>
            <a:r>
              <a:rPr lang="ru-RU" dirty="0" smtClean="0"/>
              <a:t>Контроль эффективности – через 3-6 месяцев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Описторхоз (патогенетическое и симптоматическое лечение)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Жаропонижающие (ибупрофен, парацетамол)</a:t>
            </a:r>
          </a:p>
          <a:p>
            <a:r>
              <a:rPr lang="ru-RU" dirty="0" smtClean="0"/>
              <a:t>Сорбенты (лигнин, </a:t>
            </a:r>
            <a:r>
              <a:rPr lang="ru-RU" dirty="0" err="1" smtClean="0"/>
              <a:t>смекта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Спазмолитики</a:t>
            </a:r>
            <a:r>
              <a:rPr lang="ru-RU" dirty="0" smtClean="0"/>
              <a:t> (</a:t>
            </a:r>
            <a:r>
              <a:rPr lang="ru-RU" dirty="0" err="1" smtClean="0"/>
              <a:t>дротаверин,папаверин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Антигистаминные (</a:t>
            </a:r>
            <a:r>
              <a:rPr lang="ru-RU" dirty="0" err="1" smtClean="0"/>
              <a:t>цитеризин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Обязательное применение </a:t>
            </a:r>
            <a:r>
              <a:rPr lang="ru-RU" dirty="0" err="1">
                <a:solidFill>
                  <a:srgbClr val="FF0000"/>
                </a:solidFill>
              </a:rPr>
              <a:t>энтеросорбентов</a:t>
            </a:r>
            <a:r>
              <a:rPr lang="ru-RU" dirty="0">
                <a:solidFill>
                  <a:srgbClr val="FF0000"/>
                </a:solidFill>
              </a:rPr>
              <a:t> и комплекса поливитаминов с </a:t>
            </a:r>
            <a:r>
              <a:rPr lang="ru-RU" dirty="0" smtClean="0">
                <a:solidFill>
                  <a:srgbClr val="FF0000"/>
                </a:solidFill>
              </a:rPr>
              <a:t>микроэлементами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Клонорхоз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Празиквантель</a:t>
            </a:r>
            <a:endParaRPr lang="ru-RU" dirty="0" smtClean="0"/>
          </a:p>
          <a:p>
            <a:r>
              <a:rPr lang="ru-RU" dirty="0" smtClean="0"/>
              <a:t>Альтернативное средство - </a:t>
            </a:r>
            <a:r>
              <a:rPr lang="ru-RU" dirty="0" err="1" smtClean="0"/>
              <a:t>албендазол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Фасциоллёз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острой стадии – </a:t>
            </a:r>
            <a:r>
              <a:rPr lang="ru-RU" dirty="0" err="1" smtClean="0"/>
              <a:t>гипосенсибилизирующие</a:t>
            </a:r>
            <a:r>
              <a:rPr lang="ru-RU" dirty="0" smtClean="0"/>
              <a:t> средства</a:t>
            </a:r>
          </a:p>
          <a:p>
            <a:r>
              <a:rPr lang="ru-RU" dirty="0" smtClean="0"/>
              <a:t>При стихании симптомов – </a:t>
            </a:r>
            <a:r>
              <a:rPr lang="ru-RU" dirty="0" err="1" smtClean="0"/>
              <a:t>триклабендазол</a:t>
            </a:r>
            <a:r>
              <a:rPr lang="ru-RU" dirty="0" smtClean="0"/>
              <a:t> 10 мг/кг 1 раз, в тяжелых случаях – 20 мг/кг/</a:t>
            </a:r>
            <a:r>
              <a:rPr lang="ru-RU" dirty="0" err="1" smtClean="0"/>
              <a:t>сут</a:t>
            </a:r>
            <a:r>
              <a:rPr lang="ru-RU" dirty="0" smtClean="0"/>
              <a:t> в 2 приёма через 12 часов.</a:t>
            </a:r>
          </a:p>
          <a:p>
            <a:r>
              <a:rPr lang="ru-RU" dirty="0" smtClean="0"/>
              <a:t>Желчегонные препараты</a:t>
            </a:r>
          </a:p>
          <a:p>
            <a:r>
              <a:rPr lang="ru-RU" dirty="0" smtClean="0"/>
              <a:t>Эффективность – через 3-6 месяцев оценивают по содержанию яиц в дуоденальном содержимом.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Парагонимоз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Празиквантель</a:t>
            </a:r>
            <a:r>
              <a:rPr lang="ru-RU" dirty="0" smtClean="0"/>
              <a:t> 60-75 мг/кг/</a:t>
            </a:r>
            <a:r>
              <a:rPr lang="ru-RU" dirty="0" err="1" smtClean="0"/>
              <a:t>сут</a:t>
            </a:r>
            <a:r>
              <a:rPr lang="ru-RU" dirty="0" smtClean="0"/>
              <a:t> в 2-3 приёма 2-3 дня.</a:t>
            </a:r>
          </a:p>
          <a:p>
            <a:r>
              <a:rPr lang="ru-RU" dirty="0" smtClean="0"/>
              <a:t>Альтернатива – </a:t>
            </a:r>
            <a:r>
              <a:rPr lang="ru-RU" dirty="0" err="1" smtClean="0"/>
              <a:t>триклабендазол</a:t>
            </a:r>
            <a:r>
              <a:rPr lang="ru-RU" dirty="0" smtClean="0"/>
              <a:t> 10 мг/кг однократно</a:t>
            </a:r>
          </a:p>
          <a:p>
            <a:r>
              <a:rPr lang="ru-RU" dirty="0" smtClean="0"/>
              <a:t>При поражении головного мозга – лечение в стационарных условиях. Неотложная помощь – при отёке мозга и повышении внутричерепного давления.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Шистосомозы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Лечение проводят в стационаре.</a:t>
            </a:r>
          </a:p>
          <a:p>
            <a:r>
              <a:rPr lang="ru-RU" dirty="0" err="1" smtClean="0"/>
              <a:t>Празиквантель</a:t>
            </a:r>
            <a:r>
              <a:rPr lang="ru-RU" dirty="0" smtClean="0"/>
              <a:t> 40-75 мг/кг в 2-3 приёма после еды через 4-6 часов 1 день.</a:t>
            </a:r>
          </a:p>
          <a:p>
            <a:r>
              <a:rPr lang="ru-RU" dirty="0" smtClean="0"/>
              <a:t>Через 3-4 недели – контрольные исследования мочи и кала на наличие яиц шистосом.</a:t>
            </a:r>
          </a:p>
          <a:p>
            <a:r>
              <a:rPr lang="ru-RU" dirty="0" smtClean="0"/>
              <a:t>При неэффективности – повторно – </a:t>
            </a:r>
            <a:r>
              <a:rPr lang="ru-RU" dirty="0" err="1" smtClean="0"/>
              <a:t>празиквантель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Дифиллоботриоз, </a:t>
            </a:r>
            <a:r>
              <a:rPr lang="ru-RU" dirty="0" err="1" smtClean="0"/>
              <a:t>тениаринхоз</a:t>
            </a:r>
            <a:r>
              <a:rPr lang="ru-RU" dirty="0" smtClean="0"/>
              <a:t>, </a:t>
            </a:r>
            <a:r>
              <a:rPr lang="ru-RU" dirty="0" err="1" smtClean="0"/>
              <a:t>тениоз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Празиквантель</a:t>
            </a:r>
            <a:r>
              <a:rPr lang="ru-RU" dirty="0" smtClean="0"/>
              <a:t> 15 мг/кг массы в сутки однократно.</a:t>
            </a:r>
          </a:p>
          <a:p>
            <a:r>
              <a:rPr lang="ru-RU" dirty="0" smtClean="0"/>
              <a:t>Альтернатива -  </a:t>
            </a:r>
            <a:r>
              <a:rPr lang="ru-RU" dirty="0" err="1" smtClean="0"/>
              <a:t>никлозамид</a:t>
            </a:r>
            <a:r>
              <a:rPr lang="ru-RU" dirty="0" smtClean="0"/>
              <a:t> 2г на ночь, тщательно разжёвывая и запивая водой. За 15 минут – выпить 1-2 г натрия гидрокарбоната.</a:t>
            </a:r>
          </a:p>
          <a:p>
            <a:r>
              <a:rPr lang="ru-RU" dirty="0" smtClean="0"/>
              <a:t>При выраженной анемии показано </a:t>
            </a:r>
            <a:r>
              <a:rPr lang="ru-RU" dirty="0" err="1" smtClean="0"/>
              <a:t>лечени</a:t>
            </a:r>
            <a:r>
              <a:rPr lang="ru-RU" dirty="0" smtClean="0"/>
              <a:t> витамином В 12 до дегельминтизации.</a:t>
            </a:r>
          </a:p>
          <a:p>
            <a:r>
              <a:rPr lang="ru-RU" dirty="0" smtClean="0"/>
              <a:t>Контрольные анализы – через 1 и 3 месяца после антигельминтной терапии.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Цистицеркоз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 smtClean="0">
                <a:solidFill>
                  <a:srgbClr val="FF0000"/>
                </a:solidFill>
              </a:rPr>
              <a:t>цистицеркозе мышц  и подкожной клетчатки </a:t>
            </a:r>
            <a:r>
              <a:rPr lang="ru-RU" dirty="0" smtClean="0"/>
              <a:t>– показано симптоматическое лечение</a:t>
            </a:r>
          </a:p>
          <a:p>
            <a:r>
              <a:rPr lang="ru-RU" dirty="0" smtClean="0"/>
              <a:t>При </a:t>
            </a:r>
            <a:r>
              <a:rPr lang="ru-RU" dirty="0" err="1" smtClean="0">
                <a:solidFill>
                  <a:srgbClr val="FF0000"/>
                </a:solidFill>
              </a:rPr>
              <a:t>нейроцистицеркозе</a:t>
            </a:r>
            <a:r>
              <a:rPr lang="ru-RU" dirty="0" smtClean="0">
                <a:solidFill>
                  <a:srgbClr val="FF0000"/>
                </a:solidFill>
              </a:rPr>
              <a:t> и цистицеркозе глаз </a:t>
            </a:r>
            <a:r>
              <a:rPr lang="ru-RU" dirty="0" smtClean="0"/>
              <a:t>- </a:t>
            </a:r>
            <a:r>
              <a:rPr lang="ru-RU" dirty="0" err="1" smtClean="0"/>
              <a:t>Празиквантель</a:t>
            </a:r>
            <a:r>
              <a:rPr lang="ru-RU" dirty="0" smtClean="0"/>
              <a:t> 50 мг/кг в 3 приёма 14 дней и более</a:t>
            </a:r>
          </a:p>
          <a:p>
            <a:r>
              <a:rPr lang="ru-RU" dirty="0" smtClean="0"/>
              <a:t>Альтернатива – </a:t>
            </a:r>
            <a:r>
              <a:rPr lang="ru-RU" dirty="0" err="1" smtClean="0"/>
              <a:t>альбендазол</a:t>
            </a:r>
            <a:r>
              <a:rPr lang="ru-RU" dirty="0" smtClean="0"/>
              <a:t> – 15 мг/кг/</a:t>
            </a:r>
            <a:r>
              <a:rPr lang="ru-RU" dirty="0" err="1" smtClean="0"/>
              <a:t>сут</a:t>
            </a:r>
            <a:r>
              <a:rPr lang="ru-RU" dirty="0" smtClean="0"/>
              <a:t> в 3 приёма. Курс – 28 суток. Рекомендовано 3 цикла лечения с интервалом 2-3 недели.</a:t>
            </a:r>
          </a:p>
          <a:p>
            <a:r>
              <a:rPr lang="ru-RU" dirty="0" smtClean="0"/>
              <a:t>Противовоспалительная терапия, гормоны.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Эхинококкоз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Основной метод лечения – хирургический</a:t>
            </a:r>
          </a:p>
          <a:p>
            <a:r>
              <a:rPr lang="ru-RU" dirty="0" smtClean="0"/>
              <a:t>Химиотерапия – в случаях разрыва кист </a:t>
            </a:r>
          </a:p>
          <a:p>
            <a:r>
              <a:rPr lang="ru-RU" dirty="0" err="1" smtClean="0"/>
              <a:t>Альбендазол</a:t>
            </a:r>
            <a:r>
              <a:rPr lang="ru-RU" dirty="0" smtClean="0"/>
              <a:t> внутрь после еды 10 мг/кг массы тела в 2 приема. Курс – 28 дней, интервалы – не менее 2 недель.</a:t>
            </a:r>
          </a:p>
          <a:p>
            <a:r>
              <a:rPr lang="ru-RU" dirty="0" smtClean="0"/>
              <a:t>Продолжительность лечения 12-18 месяцев.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! При снижении в крови у больного лейкоцитов ниже 3 и 5-6-кратного повышения уровня </a:t>
            </a:r>
            <a:r>
              <a:rPr lang="ru-RU" dirty="0" err="1" smtClean="0">
                <a:solidFill>
                  <a:srgbClr val="FF0000"/>
                </a:solidFill>
              </a:rPr>
              <a:t>амнотрансфераз</a:t>
            </a:r>
            <a:r>
              <a:rPr lang="ru-RU" dirty="0" smtClean="0">
                <a:solidFill>
                  <a:srgbClr val="FF0000"/>
                </a:solidFill>
              </a:rPr>
              <a:t> лечение приостанавливают до нормализации этих показателей.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Эффективность лечения эхинококкоза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Оценивают с помощью инструментальных методов исследования и анализа динамики титра специфических антител.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Альвеолярный эхинококкоз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 возможности – тотальное хирургическое удаление </a:t>
            </a:r>
            <a:r>
              <a:rPr lang="ru-RU" dirty="0" err="1" smtClean="0"/>
              <a:t>альвеококкового</a:t>
            </a:r>
            <a:r>
              <a:rPr lang="ru-RU" dirty="0" smtClean="0"/>
              <a:t> узла печени с резекцией в пределах </a:t>
            </a:r>
            <a:r>
              <a:rPr lang="ru-RU" dirty="0" err="1" smtClean="0"/>
              <a:t>интактных</a:t>
            </a:r>
            <a:r>
              <a:rPr lang="ru-RU" dirty="0" smtClean="0"/>
              <a:t> тканей.</a:t>
            </a:r>
          </a:p>
          <a:p>
            <a:r>
              <a:rPr lang="ru-RU" dirty="0" smtClean="0"/>
              <a:t>При кровотечении из вен пищевода применяют </a:t>
            </a:r>
            <a:r>
              <a:rPr lang="ru-RU" dirty="0" err="1" smtClean="0"/>
              <a:t>сдавление</a:t>
            </a:r>
            <a:r>
              <a:rPr lang="ru-RU" dirty="0" smtClean="0"/>
              <a:t> вен пищевода зондом типа </a:t>
            </a:r>
            <a:r>
              <a:rPr lang="ru-RU" dirty="0" err="1" smtClean="0"/>
              <a:t>Блекмора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последние годы проведено по миру более 50 трансплантаций печени, однако немало случаев рецидивов и метастазирования.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Химиотерапия является дополнительным средством.</a:t>
            </a:r>
          </a:p>
          <a:p>
            <a:r>
              <a:rPr lang="ru-RU" dirty="0" err="1" smtClean="0"/>
              <a:t>Альбендазол</a:t>
            </a:r>
            <a:r>
              <a:rPr lang="ru-RU" dirty="0" smtClean="0"/>
              <a:t> внутрь после еды 10 мг/кг массы тела в 2 приема. Курс – 28 дней, интервалы – не менее 2 недель.</a:t>
            </a:r>
          </a:p>
          <a:p>
            <a:r>
              <a:rPr lang="ru-RU" dirty="0" smtClean="0"/>
              <a:t>Продолжительность лечения 12-18 месяцев.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 выраженной желтухе, нарушениях функции печени и почек, нагноении полости распада, в терминальной стадии болезни противопаразитарное лечение не проводят.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Энтеросорбенты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984218"/>
              </p:ext>
            </p:extLst>
          </p:nvPr>
        </p:nvGraphicFramePr>
        <p:xfrm>
          <a:off x="467544" y="1124806"/>
          <a:ext cx="8229600" cy="573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60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Препарат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выпуска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Дозировка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36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Фильтрум</a:t>
                      </a:r>
                      <a:r>
                        <a:rPr lang="ru-RU" dirty="0" smtClean="0"/>
                        <a:t> (гидролизный лигнин)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Таблетки по 0,5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таблетка</a:t>
                      </a:r>
                      <a:r>
                        <a:rPr lang="ru-RU" baseline="0" dirty="0" smtClean="0"/>
                        <a:t> 3 раза в сутки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6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Лактофильтрум</a:t>
                      </a:r>
                      <a:r>
                        <a:rPr lang="ru-RU" dirty="0" smtClean="0"/>
                        <a:t> (гидролизный лигнин + </a:t>
                      </a:r>
                      <a:r>
                        <a:rPr lang="ru-RU" dirty="0" err="1" smtClean="0"/>
                        <a:t>лактулоза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Таблетки по 0,5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Взрослым 2-3 таблетки 3 раза в сутки</a:t>
                      </a:r>
                    </a:p>
                    <a:p>
                      <a:r>
                        <a:rPr lang="ru-RU" dirty="0" smtClean="0"/>
                        <a:t>Детям 7-12 лет 1-2 таблетки 2-3 раза в сутки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283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Энтегнин</a:t>
                      </a:r>
                      <a:r>
                        <a:rPr lang="ru-RU" dirty="0" smtClean="0"/>
                        <a:t> (гидролизный лигнин)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Таблетки по 0,4г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5-7 г. в сутки (4-6 таблеток), при необходимости увеличить дозу до 20-30 г. в сутки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99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Энтеросгель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Пакеты геля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До1 года – 1 </a:t>
                      </a:r>
                      <a:r>
                        <a:rPr lang="ru-RU" dirty="0" err="1" smtClean="0"/>
                        <a:t>ч.л</a:t>
                      </a:r>
                      <a:r>
                        <a:rPr lang="ru-RU" dirty="0" smtClean="0"/>
                        <a:t>. в день</a:t>
                      </a:r>
                    </a:p>
                    <a:p>
                      <a:r>
                        <a:rPr lang="ru-RU" dirty="0" smtClean="0"/>
                        <a:t>1-7 лет – 2 </a:t>
                      </a:r>
                      <a:r>
                        <a:rPr lang="ru-RU" dirty="0" err="1" smtClean="0"/>
                        <a:t>ч.л</a:t>
                      </a:r>
                      <a:r>
                        <a:rPr lang="ru-RU" dirty="0" smtClean="0"/>
                        <a:t>. в день</a:t>
                      </a:r>
                    </a:p>
                    <a:p>
                      <a:r>
                        <a:rPr lang="ru-RU" dirty="0" smtClean="0"/>
                        <a:t>7-14 лет 10г 2-3 раза в сутки</a:t>
                      </a:r>
                    </a:p>
                    <a:p>
                      <a:r>
                        <a:rPr lang="ru-RU" dirty="0" smtClean="0"/>
                        <a:t>Старше 14 лет – 10-15 г 2-3 раза в сутки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5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Диспансерное наблюдение за переболевшими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Длится 8-10 лет с обследованием не реже 1 раз в 2 года</a:t>
            </a:r>
          </a:p>
          <a:p>
            <a:r>
              <a:rPr lang="ru-RU" dirty="0" smtClean="0"/>
              <a:t>С учета снимаются лица, давшие отрицательный результат 3-4-х кратного серологического исследования в течение 3-4 лет.</a:t>
            </a:r>
          </a:p>
          <a:p>
            <a:r>
              <a:rPr lang="ru-RU" dirty="0" smtClean="0"/>
              <a:t>При появлении клинических признаков рецидива и нарастании титров антител показано исследование в условиях стационара.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Гименолепидоз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Празиквантель</a:t>
            </a:r>
            <a:r>
              <a:rPr lang="ru-RU" dirty="0" smtClean="0"/>
              <a:t> 25 мг/кг однократно. Через 10 дней эту же дозу повторить.</a:t>
            </a:r>
          </a:p>
          <a:p>
            <a:r>
              <a:rPr lang="ru-RU" dirty="0" smtClean="0"/>
              <a:t>Контроль эффективности – через 1 месяц, затем ежемесячно в течение 6 месяцев.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Спарганоз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Хирургическое лечение </a:t>
            </a:r>
          </a:p>
          <a:p>
            <a:r>
              <a:rPr lang="ru-RU" dirty="0" smtClean="0"/>
              <a:t>При невозможности оперативного удаления узлов применяют </a:t>
            </a:r>
            <a:r>
              <a:rPr lang="ru-RU" dirty="0" err="1" smtClean="0"/>
              <a:t>празиквантель</a:t>
            </a:r>
            <a:r>
              <a:rPr lang="ru-RU" dirty="0" smtClean="0"/>
              <a:t> 50 мг/кг в 3 </a:t>
            </a:r>
            <a:r>
              <a:rPr lang="ru-RU" dirty="0" err="1" smtClean="0"/>
              <a:t>прийма</a:t>
            </a:r>
            <a:r>
              <a:rPr lang="ru-RU" dirty="0" smtClean="0"/>
              <a:t> 1 день.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Аскаридоз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Госпитализации подлежат больные с хирургическими осложнениями аскаридоза.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Албендазол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– детям от 3 лет – 10 мг/кг в 2 приёма 1-3 дня;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Мебендазол</a:t>
            </a:r>
            <a:r>
              <a:rPr lang="ru-RU" dirty="0" smtClean="0"/>
              <a:t> – детям от 2 лет внутрь по 100 мг 2 раза/</a:t>
            </a:r>
            <a:r>
              <a:rPr lang="ru-RU" dirty="0" err="1" smtClean="0"/>
              <a:t>сут</a:t>
            </a:r>
            <a:r>
              <a:rPr lang="ru-RU" dirty="0" smtClean="0"/>
              <a:t> в течение 3 дней;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Карбендацим</a:t>
            </a:r>
            <a:r>
              <a:rPr lang="ru-RU" dirty="0" smtClean="0"/>
              <a:t> внутрь через 20-30 минут после еды 10 мг/кг в 3 приема 3 дня.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Пирантел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10 мг/кг однократно внутрь после еды.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длительной и интенсивной инвазии назначают патогенетическую и симптоматическую терапию.</a:t>
            </a:r>
          </a:p>
          <a:p>
            <a:r>
              <a:rPr lang="ru-RU" dirty="0" err="1" smtClean="0"/>
              <a:t>Пробиотики</a:t>
            </a:r>
            <a:r>
              <a:rPr lang="ru-RU" dirty="0" smtClean="0"/>
              <a:t>, ферменты</a:t>
            </a:r>
          </a:p>
          <a:p>
            <a:r>
              <a:rPr lang="ru-RU" dirty="0" smtClean="0"/>
              <a:t>Диспансерное наблюдение проводят 2-3 месяца</a:t>
            </a:r>
          </a:p>
          <a:p>
            <a:r>
              <a:rPr lang="ru-RU" dirty="0" smtClean="0"/>
              <a:t>Контрольные исследования фекалий на наличие яиц аскарид проводят через 3 недели после лечения дважды с интервалом в 2 недели.</a:t>
            </a:r>
          </a:p>
          <a:p>
            <a:r>
              <a:rPr lang="ru-RU" dirty="0" smtClean="0"/>
              <a:t>При отсутствии эффекта курс повторяют.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Трихоцефалёз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Албендазол</a:t>
            </a:r>
            <a:r>
              <a:rPr lang="ru-RU" dirty="0" smtClean="0"/>
              <a:t> внутрь после еды 400 мг 1 раз в день. Курс 3 дня.</a:t>
            </a:r>
          </a:p>
          <a:p>
            <a:r>
              <a:rPr lang="ru-RU" dirty="0" err="1" smtClean="0"/>
              <a:t>Мебендазол</a:t>
            </a:r>
            <a:r>
              <a:rPr lang="ru-RU" dirty="0" smtClean="0"/>
              <a:t> через 20-30 минут после еды 100 мг 2 раза в день в течение 3 дней.</a:t>
            </a:r>
          </a:p>
          <a:p>
            <a:r>
              <a:rPr lang="ru-RU" dirty="0" err="1" smtClean="0"/>
              <a:t>Карбендацим</a:t>
            </a:r>
            <a:r>
              <a:rPr lang="ru-RU" dirty="0" smtClean="0"/>
              <a:t> внутрь после еды 10 мг/кг/</a:t>
            </a:r>
            <a:r>
              <a:rPr lang="ru-RU" dirty="0" err="1" smtClean="0"/>
              <a:t>сут</a:t>
            </a:r>
            <a:r>
              <a:rPr lang="ru-RU" dirty="0" smtClean="0"/>
              <a:t> 3-5 суток.</a:t>
            </a:r>
          </a:p>
          <a:p>
            <a:r>
              <a:rPr lang="ru-RU" dirty="0" smtClean="0"/>
              <a:t>При дисфункциях ЖКТ – </a:t>
            </a:r>
            <a:r>
              <a:rPr lang="ru-RU" dirty="0" err="1" smtClean="0"/>
              <a:t>пробиотики</a:t>
            </a:r>
            <a:r>
              <a:rPr lang="ru-RU" dirty="0" smtClean="0"/>
              <a:t>, ферменты.</a:t>
            </a:r>
          </a:p>
          <a:p>
            <a:r>
              <a:rPr lang="ru-RU" dirty="0" smtClean="0"/>
              <a:t>Иногда проводят повторный курс через 3-4 недели после первого.</a:t>
            </a:r>
          </a:p>
          <a:p>
            <a:r>
              <a:rPr lang="ru-RU" dirty="0" smtClean="0"/>
              <a:t>Эффективность определяют через 3-4 недели после завершения курса лечения.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Анкилостомидоз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Албендазол</a:t>
            </a:r>
            <a:r>
              <a:rPr lang="ru-RU" dirty="0" smtClean="0"/>
              <a:t> внутрь после еды 400 мг 1 раз в день. Курс 3 дня.</a:t>
            </a:r>
          </a:p>
          <a:p>
            <a:r>
              <a:rPr lang="ru-RU" dirty="0" err="1" smtClean="0"/>
              <a:t>Мебендазол</a:t>
            </a:r>
            <a:r>
              <a:rPr lang="ru-RU" dirty="0" smtClean="0"/>
              <a:t> через 20-30 минут после еды 100 мг 2 раза в день в течение 3 дней.</a:t>
            </a:r>
          </a:p>
          <a:p>
            <a:r>
              <a:rPr lang="ru-RU" dirty="0" err="1" smtClean="0"/>
              <a:t>Пирантел</a:t>
            </a:r>
            <a:r>
              <a:rPr lang="ru-RU" dirty="0" smtClean="0"/>
              <a:t> 10 мг/кг однократно, при интенсивной инвазии – курс 3-5 дней.</a:t>
            </a:r>
          </a:p>
          <a:p>
            <a:r>
              <a:rPr lang="ru-RU" dirty="0" smtClean="0"/>
              <a:t>При наличии анемии – препараты железа и </a:t>
            </a:r>
            <a:r>
              <a:rPr lang="ru-RU" dirty="0" err="1" smtClean="0"/>
              <a:t>фолиевой</a:t>
            </a:r>
            <a:r>
              <a:rPr lang="ru-RU" dirty="0" smtClean="0"/>
              <a:t> кислоты.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Эффективность лечения – через 3-4 недели после противогельминтных препаратов исследование фекалий на наличие яиц паразита.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Стронгилоидоз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альбендазол</a:t>
            </a:r>
            <a:r>
              <a:rPr lang="ru-RU" dirty="0" smtClean="0"/>
              <a:t> – 400-800 мг, детям с 2 лет – 10 мг/кг/</a:t>
            </a:r>
            <a:r>
              <a:rPr lang="ru-RU" dirty="0" err="1" smtClean="0"/>
              <a:t>сут</a:t>
            </a:r>
            <a:r>
              <a:rPr lang="ru-RU" dirty="0" smtClean="0"/>
              <a:t> в 1-2 приема. Курс 3 дня, при интенсивной инвазии – до  5 суток.</a:t>
            </a:r>
          </a:p>
          <a:p>
            <a:r>
              <a:rPr lang="ru-RU" dirty="0" err="1" smtClean="0"/>
              <a:t>Ивермектин</a:t>
            </a:r>
            <a:r>
              <a:rPr lang="ru-RU" dirty="0" smtClean="0"/>
              <a:t> – внутрь до еды 200 мкг/кг/</a:t>
            </a:r>
            <a:r>
              <a:rPr lang="ru-RU" dirty="0" err="1" smtClean="0"/>
              <a:t>сут</a:t>
            </a:r>
            <a:r>
              <a:rPr lang="ru-RU" dirty="0" smtClean="0"/>
              <a:t> в 1 прием 1-2 дня</a:t>
            </a:r>
          </a:p>
          <a:p>
            <a:r>
              <a:rPr lang="ru-RU" dirty="0" err="1" smtClean="0"/>
              <a:t>Карбендацим</a:t>
            </a:r>
            <a:r>
              <a:rPr lang="ru-RU" dirty="0" smtClean="0"/>
              <a:t> внутрь 10 мг/кг/</a:t>
            </a:r>
            <a:r>
              <a:rPr lang="ru-RU" dirty="0" err="1" smtClean="0"/>
              <a:t>сут</a:t>
            </a:r>
            <a:r>
              <a:rPr lang="ru-RU" dirty="0" smtClean="0"/>
              <a:t> 3-5 суток.</a:t>
            </a:r>
          </a:p>
          <a:p>
            <a:r>
              <a:rPr lang="ru-RU" dirty="0" smtClean="0"/>
              <a:t>Альтернатива – </a:t>
            </a:r>
            <a:r>
              <a:rPr lang="ru-RU" dirty="0" err="1" smtClean="0"/>
              <a:t>мебендазол</a:t>
            </a:r>
            <a:r>
              <a:rPr lang="ru-RU" dirty="0" smtClean="0"/>
              <a:t> внутрь после еды 10 мг/кг/</a:t>
            </a:r>
            <a:r>
              <a:rPr lang="ru-RU" dirty="0" err="1" smtClean="0"/>
              <a:t>сут</a:t>
            </a:r>
            <a:r>
              <a:rPr lang="ru-RU" dirty="0" smtClean="0"/>
              <a:t> в 3 приема 3-5 суток.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Десенсибилизирующие препараты</a:t>
            </a:r>
          </a:p>
          <a:p>
            <a:r>
              <a:rPr lang="ru-RU" dirty="0" err="1" smtClean="0"/>
              <a:t>Глюкокортикостероиды</a:t>
            </a:r>
            <a:endParaRPr lang="ru-RU" dirty="0" smtClean="0"/>
          </a:p>
          <a:p>
            <a:r>
              <a:rPr lang="ru-RU" dirty="0" smtClean="0"/>
              <a:t>Контроль эффективности – сразу после окончания лечения и через месяц трехкратное исследование кала с интервалом 1-2 дня на наличие личинок </a:t>
            </a:r>
            <a:r>
              <a:rPr lang="en-US" dirty="0" smtClean="0"/>
              <a:t>S. </a:t>
            </a:r>
            <a:r>
              <a:rPr lang="en-US" dirty="0" err="1" smtClean="0"/>
              <a:t>stercoralis</a:t>
            </a:r>
            <a:r>
              <a:rPr lang="en-US" smtClean="0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амебиаза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46525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Препараты контактные (просветные) – применяются для лечения </a:t>
            </a:r>
            <a:r>
              <a:rPr lang="ru-RU" dirty="0" err="1" smtClean="0">
                <a:solidFill>
                  <a:srgbClr val="FF0000"/>
                </a:solidFill>
              </a:rPr>
              <a:t>неинвазионных</a:t>
            </a:r>
            <a:r>
              <a:rPr lang="ru-RU" dirty="0" smtClean="0">
                <a:solidFill>
                  <a:srgbClr val="FF0000"/>
                </a:solidFill>
              </a:rPr>
              <a:t> амебиазов (бессимптомное носительство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3286123"/>
            <a:ext cx="4040188" cy="2840039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Дилоксанида</a:t>
            </a:r>
            <a:r>
              <a:rPr lang="ru-RU" dirty="0" smtClean="0"/>
              <a:t> </a:t>
            </a:r>
            <a:r>
              <a:rPr lang="ru-RU" dirty="0" err="1" smtClean="0"/>
              <a:t>фуроат</a:t>
            </a:r>
            <a:r>
              <a:rPr lang="ru-RU" dirty="0" smtClean="0"/>
              <a:t> 500мг 3 раза/</a:t>
            </a:r>
            <a:r>
              <a:rPr lang="ru-RU" dirty="0" err="1" smtClean="0"/>
              <a:t>сут</a:t>
            </a:r>
            <a:r>
              <a:rPr lang="ru-RU" dirty="0" smtClean="0"/>
              <a:t> 10 </a:t>
            </a:r>
            <a:r>
              <a:rPr lang="ru-RU" dirty="0"/>
              <a:t>д</a:t>
            </a:r>
            <a:r>
              <a:rPr lang="ru-RU" dirty="0" smtClean="0"/>
              <a:t>ней</a:t>
            </a:r>
          </a:p>
          <a:p>
            <a:r>
              <a:rPr lang="ru-RU" dirty="0" err="1" smtClean="0"/>
              <a:t>Этофамид</a:t>
            </a:r>
            <a:r>
              <a:rPr lang="ru-RU" dirty="0" smtClean="0"/>
              <a:t> 20 мг/кг/</a:t>
            </a:r>
            <a:r>
              <a:rPr lang="ru-RU" dirty="0" err="1" smtClean="0"/>
              <a:t>сут</a:t>
            </a:r>
            <a:r>
              <a:rPr lang="ru-RU" dirty="0" smtClean="0"/>
              <a:t> в 2 приёма 5-7 дней</a:t>
            </a:r>
          </a:p>
          <a:p>
            <a:r>
              <a:rPr lang="ru-RU" dirty="0" err="1" smtClean="0"/>
              <a:t>Клефамид</a:t>
            </a:r>
            <a:endParaRPr lang="ru-RU" dirty="0" smtClean="0"/>
          </a:p>
          <a:p>
            <a:r>
              <a:rPr lang="ru-RU" dirty="0" err="1" smtClean="0"/>
              <a:t>Паромомицин</a:t>
            </a:r>
            <a:r>
              <a:rPr lang="ru-RU" dirty="0" smtClean="0"/>
              <a:t> 1000мг/</a:t>
            </a:r>
            <a:r>
              <a:rPr lang="ru-RU" dirty="0" err="1" smtClean="0"/>
              <a:t>сут</a:t>
            </a:r>
            <a:r>
              <a:rPr lang="ru-RU" dirty="0" smtClean="0"/>
              <a:t> в 2 приёма в течение 5-10 дней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Системные тканевые </a:t>
            </a:r>
            <a:r>
              <a:rPr lang="ru-RU" dirty="0" err="1" smtClean="0">
                <a:solidFill>
                  <a:srgbClr val="FF0000"/>
                </a:solidFill>
              </a:rPr>
              <a:t>амебоциды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5-нитроимидазолы:</a:t>
            </a:r>
          </a:p>
          <a:p>
            <a:r>
              <a:rPr lang="ru-RU" dirty="0" err="1" smtClean="0"/>
              <a:t>Метронидазол</a:t>
            </a:r>
            <a:r>
              <a:rPr lang="ru-RU" dirty="0" smtClean="0"/>
              <a:t>  30 мг/кг в 3 приёма в течение 8-10 дней</a:t>
            </a:r>
          </a:p>
          <a:p>
            <a:r>
              <a:rPr lang="ru-RU" dirty="0" err="1" smtClean="0"/>
              <a:t>Тинидазол</a:t>
            </a:r>
            <a:r>
              <a:rPr lang="ru-RU" dirty="0" smtClean="0"/>
              <a:t> 30 мг/кг </a:t>
            </a:r>
            <a:r>
              <a:rPr lang="ru-RU" dirty="0" err="1" smtClean="0"/>
              <a:t>сут</a:t>
            </a:r>
            <a:r>
              <a:rPr lang="ru-RU" dirty="0" smtClean="0"/>
              <a:t> однократно 3 дня</a:t>
            </a:r>
          </a:p>
          <a:p>
            <a:r>
              <a:rPr lang="ru-RU" dirty="0" err="1" smtClean="0"/>
              <a:t>Орнидазол</a:t>
            </a:r>
            <a:r>
              <a:rPr lang="ru-RU" dirty="0" smtClean="0"/>
              <a:t> 30 мг/кг </a:t>
            </a:r>
            <a:r>
              <a:rPr lang="ru-RU" dirty="0" err="1" smtClean="0"/>
              <a:t>сут</a:t>
            </a:r>
            <a:r>
              <a:rPr lang="ru-RU" dirty="0" smtClean="0"/>
              <a:t> однократно 5 дней</a:t>
            </a:r>
          </a:p>
          <a:p>
            <a:r>
              <a:rPr lang="ru-RU" dirty="0" err="1" smtClean="0"/>
              <a:t>Секнидазол</a:t>
            </a:r>
            <a:r>
              <a:rPr lang="ru-RU" dirty="0" smtClean="0"/>
              <a:t> 30 мг/кг </a:t>
            </a:r>
            <a:r>
              <a:rPr lang="ru-RU" dirty="0" err="1" smtClean="0"/>
              <a:t>сут</a:t>
            </a:r>
            <a:r>
              <a:rPr lang="ru-RU" dirty="0" smtClean="0"/>
              <a:t> однократно 1-3 дня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Энтеробиоз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Албендазол</a:t>
            </a:r>
            <a:r>
              <a:rPr lang="ru-RU" dirty="0" smtClean="0"/>
              <a:t> внутрь взрослым – 400 мг, однократно, детям от 2 лет – 5 мг/кг, однократно, повторный приём – через 2 недели в той же дозе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Мебендазол</a:t>
            </a:r>
            <a:r>
              <a:rPr lang="ru-RU" dirty="0" smtClean="0"/>
              <a:t> 10 мг/кг однократно, </a:t>
            </a:r>
            <a:r>
              <a:rPr lang="ru-RU" dirty="0"/>
              <a:t>повторный приём – через 2 недели в той же дозе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Карбендацим</a:t>
            </a:r>
            <a:r>
              <a:rPr lang="ru-RU" dirty="0" smtClean="0"/>
              <a:t> – 10 мг/кг, в 3 приёма в течение 1 дня, </a:t>
            </a:r>
            <a:r>
              <a:rPr lang="ru-RU" dirty="0"/>
              <a:t>повторный приём – через 2 недели в той же дозе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Пирантел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5-10 мг/кг однократно</a:t>
            </a:r>
            <a:r>
              <a:rPr lang="ru-RU" dirty="0"/>
              <a:t>, повторный приём – через 2 недели в той же дозе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1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 лечением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Тщательная влажная уборка помещения</a:t>
            </a:r>
          </a:p>
          <a:p>
            <a:r>
              <a:rPr lang="ru-RU" dirty="0" smtClean="0"/>
              <a:t>Больного ребенка рекомендуется вымыть (душ)</a:t>
            </a:r>
          </a:p>
          <a:p>
            <a:r>
              <a:rPr lang="ru-RU" dirty="0" smtClean="0"/>
              <a:t>Перед сном сменить нижнее бельё, одеть плотно облегающие бёдра трусы</a:t>
            </a:r>
          </a:p>
          <a:p>
            <a:r>
              <a:rPr lang="ru-RU" dirty="0" smtClean="0"/>
              <a:t>Утром, сменить нижнее бельё, ребенка необходимо подмыть, постельное </a:t>
            </a:r>
            <a:r>
              <a:rPr lang="ru-RU" dirty="0"/>
              <a:t>бельё заменить </a:t>
            </a:r>
            <a:r>
              <a:rPr lang="ru-RU" dirty="0" smtClean="0"/>
              <a:t>или прогладить горячим утюгом</a:t>
            </a:r>
          </a:p>
          <a:p>
            <a:r>
              <a:rPr lang="ru-RU" dirty="0" smtClean="0"/>
              <a:t>Те же самые процедуры проводят при проведении повторного курса лечения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эффективности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Проводят соскоб на я/г трёхкратно через 15 дней после полного завершения курса лечения.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Трихинеллёз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Больные трихинеллёзом не </a:t>
            </a:r>
            <a:r>
              <a:rPr lang="ru-RU" dirty="0" err="1" smtClean="0"/>
              <a:t>контагиозны</a:t>
            </a:r>
            <a:r>
              <a:rPr lang="ru-RU" dirty="0" smtClean="0"/>
              <a:t>, могут быть госпитализированы в стационары общетерапевтического профиля</a:t>
            </a:r>
          </a:p>
          <a:p>
            <a:r>
              <a:rPr lang="ru-RU" dirty="0" err="1" smtClean="0"/>
              <a:t>Албендазол</a:t>
            </a:r>
            <a:r>
              <a:rPr lang="ru-RU" dirty="0" smtClean="0"/>
              <a:t> – 400 мг 2 раза/</a:t>
            </a:r>
            <a:r>
              <a:rPr lang="ru-RU" dirty="0" err="1" smtClean="0"/>
              <a:t>сут</a:t>
            </a:r>
            <a:r>
              <a:rPr lang="ru-RU" dirty="0" smtClean="0"/>
              <a:t> больным с массой тела 60 кг и более, или по 15 мг/кг/</a:t>
            </a:r>
            <a:r>
              <a:rPr lang="ru-RU" dirty="0" err="1" smtClean="0"/>
              <a:t>сут</a:t>
            </a:r>
            <a:r>
              <a:rPr lang="ru-RU" dirty="0" smtClean="0"/>
              <a:t> в 2 приёма, курс – </a:t>
            </a:r>
            <a:r>
              <a:rPr lang="ru-RU" dirty="0" smtClean="0">
                <a:solidFill>
                  <a:srgbClr val="00B050"/>
                </a:solidFill>
              </a:rPr>
              <a:t>14 суток.</a:t>
            </a:r>
          </a:p>
          <a:p>
            <a:r>
              <a:rPr lang="ru-RU" dirty="0" err="1" smtClean="0"/>
              <a:t>Мебендазол</a:t>
            </a:r>
            <a:r>
              <a:rPr lang="ru-RU" dirty="0" smtClean="0"/>
              <a:t> – внутрь через 20-30 мин после еды 10 мг/кг/</a:t>
            </a:r>
            <a:r>
              <a:rPr lang="ru-RU" dirty="0" err="1" smtClean="0"/>
              <a:t>сут</a:t>
            </a:r>
            <a:r>
              <a:rPr lang="ru-RU" dirty="0" smtClean="0"/>
              <a:t> в 3 приёма - </a:t>
            </a:r>
            <a:r>
              <a:rPr lang="ru-RU" dirty="0" smtClean="0">
                <a:solidFill>
                  <a:srgbClr val="00B050"/>
                </a:solidFill>
              </a:rPr>
              <a:t>14 суток.</a:t>
            </a:r>
          </a:p>
          <a:p>
            <a:r>
              <a:rPr lang="ru-RU" dirty="0" smtClean="0"/>
              <a:t>При </a:t>
            </a:r>
            <a:r>
              <a:rPr lang="ru-RU" u="sng" dirty="0" smtClean="0"/>
              <a:t>лёгком</a:t>
            </a:r>
            <a:r>
              <a:rPr lang="ru-RU" dirty="0" smtClean="0"/>
              <a:t> течении болезни – курс – </a:t>
            </a:r>
            <a:r>
              <a:rPr lang="ru-RU" dirty="0" smtClean="0">
                <a:solidFill>
                  <a:srgbClr val="00B050"/>
                </a:solidFill>
              </a:rPr>
              <a:t>7 суток.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7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Патогенетическая терапия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Антигистаминные препараты</a:t>
            </a:r>
          </a:p>
          <a:p>
            <a:r>
              <a:rPr lang="ru-RU" dirty="0" smtClean="0"/>
              <a:t>Ингибиторы простагландинов</a:t>
            </a:r>
          </a:p>
          <a:p>
            <a:r>
              <a:rPr lang="ru-RU" dirty="0" smtClean="0"/>
              <a:t>НПВС</a:t>
            </a:r>
          </a:p>
          <a:p>
            <a:r>
              <a:rPr lang="ru-RU" dirty="0" smtClean="0"/>
              <a:t>При тяжелой инвазии с развитием </a:t>
            </a:r>
            <a:r>
              <a:rPr lang="ru-RU" dirty="0" smtClean="0">
                <a:solidFill>
                  <a:srgbClr val="FF0000"/>
                </a:solidFill>
              </a:rPr>
              <a:t>неврологических расстройств, миокардита, ИТШ, дыхательной недостаточности </a:t>
            </a:r>
            <a:r>
              <a:rPr lang="ru-RU" dirty="0" smtClean="0"/>
              <a:t>– используют преднизолон 5-10 мг/кг, курсом 5-7 дней.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1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! При применении ГКС – антигельминтные препараты дают все дни +несколько дней после отмены ГКС</a:t>
            </a:r>
          </a:p>
          <a:p>
            <a:r>
              <a:rPr lang="ru-RU" dirty="0" smtClean="0"/>
              <a:t>Для профилактики язвенных поражений кишечника – ингибиторы </a:t>
            </a:r>
            <a:r>
              <a:rPr lang="ru-RU" dirty="0" err="1" smtClean="0"/>
              <a:t>протоновой</a:t>
            </a:r>
            <a:r>
              <a:rPr lang="ru-RU" dirty="0" smtClean="0"/>
              <a:t> помпы (</a:t>
            </a:r>
            <a:r>
              <a:rPr lang="ru-RU" dirty="0" err="1" smtClean="0"/>
              <a:t>омепразол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Инфузионная</a:t>
            </a:r>
            <a:r>
              <a:rPr lang="ru-RU" dirty="0" smtClean="0"/>
              <a:t> терапия, препараты парентерального белкового питания.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5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«Д» - наблюдение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 месяцев и более</a:t>
            </a:r>
          </a:p>
          <a:p>
            <a:r>
              <a:rPr lang="ru-RU" dirty="0" smtClean="0"/>
              <a:t>Осмотр через 2 недели, 1-2 и 5-6 мес. После выписки из стационара с обязательным исследованием крови (ОАК, БАК)</a:t>
            </a:r>
          </a:p>
          <a:p>
            <a:r>
              <a:rPr lang="ru-RU" dirty="0" smtClean="0"/>
              <a:t>У перенесших тяжелую форму - ЭКГ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5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Филяриозы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Вухерериоз</a:t>
            </a:r>
            <a:r>
              <a:rPr lang="ru-RU" dirty="0" smtClean="0"/>
              <a:t>. </a:t>
            </a:r>
            <a:r>
              <a:rPr lang="ru-RU" dirty="0" err="1" smtClean="0"/>
              <a:t>Бругиоз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Диэтилкарбамазин</a:t>
            </a:r>
            <a:r>
              <a:rPr lang="ru-RU" dirty="0" smtClean="0"/>
              <a:t> (</a:t>
            </a:r>
            <a:r>
              <a:rPr lang="ru-RU" dirty="0" err="1" smtClean="0"/>
              <a:t>дитразин</a:t>
            </a:r>
            <a:r>
              <a:rPr lang="ru-RU" dirty="0" smtClean="0"/>
              <a:t>, </a:t>
            </a:r>
            <a:r>
              <a:rPr lang="en-US" dirty="0" err="1" smtClean="0"/>
              <a:t>Hetrazan</a:t>
            </a:r>
            <a:r>
              <a:rPr lang="en-US" dirty="0" smtClean="0"/>
              <a:t>, </a:t>
            </a:r>
            <a:r>
              <a:rPr lang="en-US" dirty="0" err="1" smtClean="0"/>
              <a:t>Notezin</a:t>
            </a:r>
            <a:r>
              <a:rPr lang="en-US" dirty="0" smtClean="0"/>
              <a:t>)</a:t>
            </a:r>
            <a:r>
              <a:rPr lang="ru-RU" dirty="0" smtClean="0"/>
              <a:t> 6 мг/кг в 3 приема внутрь после еды. Курс 12-14 дней (72 мг/кг на курс лечения). Лечение начинают постепенно – 1/3 дозы в 1-й день, с 3-4 дня – полная доза.</a:t>
            </a:r>
          </a:p>
          <a:p>
            <a:r>
              <a:rPr lang="ru-RU" dirty="0" err="1" smtClean="0"/>
              <a:t>Ивермектин</a:t>
            </a:r>
            <a:r>
              <a:rPr lang="ru-RU" dirty="0" smtClean="0"/>
              <a:t> (</a:t>
            </a:r>
            <a:r>
              <a:rPr lang="ru-RU" dirty="0" err="1" smtClean="0"/>
              <a:t>ивомек</a:t>
            </a:r>
            <a:r>
              <a:rPr lang="ru-RU" dirty="0" smtClean="0"/>
              <a:t>, </a:t>
            </a:r>
            <a:r>
              <a:rPr lang="ru-RU" dirty="0" err="1" smtClean="0"/>
              <a:t>мектизан</a:t>
            </a:r>
            <a:r>
              <a:rPr lang="ru-RU" dirty="0" smtClean="0"/>
              <a:t>) – 100 мкг/кг массы тела в сутки.</a:t>
            </a:r>
          </a:p>
          <a:p>
            <a:r>
              <a:rPr lang="ru-RU" dirty="0" smtClean="0"/>
              <a:t>Эффективно сочетание </a:t>
            </a:r>
            <a:r>
              <a:rPr lang="ru-RU" dirty="0" err="1" smtClean="0"/>
              <a:t>ДЭК+ивермектин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обструктивной</a:t>
            </a:r>
            <a:r>
              <a:rPr lang="ru-RU" dirty="0" smtClean="0"/>
              <a:t> стадии болезни (слоновость) эффективность консервативной терапии невелика.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5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Хирургическое 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Иссечение пораженных тканей</a:t>
            </a:r>
          </a:p>
          <a:p>
            <a:r>
              <a:rPr lang="ru-RU" dirty="0" smtClean="0"/>
              <a:t>Кожная пластика</a:t>
            </a:r>
          </a:p>
          <a:p>
            <a:r>
              <a:rPr lang="ru-RU" dirty="0" smtClean="0"/>
              <a:t>Ампутация органа после превентивного курса </a:t>
            </a:r>
            <a:r>
              <a:rPr lang="ru-RU" dirty="0" err="1" smtClean="0"/>
              <a:t>ивермектином</a:t>
            </a:r>
            <a:r>
              <a:rPr lang="ru-RU" dirty="0" smtClean="0"/>
              <a:t>, антибиотиками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8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Лоаоз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Диэтилкарбамазин</a:t>
            </a:r>
            <a:r>
              <a:rPr lang="ru-RU" dirty="0" smtClean="0"/>
              <a:t> 6 мг/кг/</a:t>
            </a:r>
            <a:r>
              <a:rPr lang="ru-RU" dirty="0" err="1" smtClean="0"/>
              <a:t>сут</a:t>
            </a:r>
            <a:r>
              <a:rPr lang="ru-RU" dirty="0" smtClean="0"/>
              <a:t> 14-21 день. Принцип дозирования совпадает с таковым при </a:t>
            </a:r>
            <a:r>
              <a:rPr lang="ru-RU" dirty="0" err="1" smtClean="0"/>
              <a:t>вухерериозе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Десенсибилизирующие средства и </a:t>
            </a:r>
            <a:r>
              <a:rPr lang="ru-RU" dirty="0" err="1" smtClean="0"/>
              <a:t>глюкокортикостероиды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микрофиляриемии</a:t>
            </a:r>
            <a:r>
              <a:rPr lang="ru-RU" dirty="0" smtClean="0"/>
              <a:t> более 1000мкф в 20 </a:t>
            </a:r>
            <a:r>
              <a:rPr lang="ru-RU" dirty="0" err="1" smtClean="0"/>
              <a:t>мкл</a:t>
            </a:r>
            <a:r>
              <a:rPr lang="ru-RU" dirty="0" smtClean="0"/>
              <a:t> крови до назначения ДЭК </a:t>
            </a:r>
            <a:r>
              <a:rPr lang="ru-RU" dirty="0" err="1" smtClean="0"/>
              <a:t>рекомендуетсяобменное</a:t>
            </a:r>
            <a:r>
              <a:rPr lang="ru-RU" dirty="0" smtClean="0"/>
              <a:t> переливание крови с целью уменьшения интенсивности инвазии.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8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Альтернативная схема лечения больных с амёбным абсцессом печени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Дегидроэметин</a:t>
            </a:r>
            <a:r>
              <a:rPr lang="ru-RU" dirty="0" smtClean="0"/>
              <a:t> </a:t>
            </a:r>
            <a:r>
              <a:rPr lang="ru-RU" dirty="0" err="1" smtClean="0"/>
              <a:t>дигидрохлорид</a:t>
            </a:r>
            <a:r>
              <a:rPr lang="ru-RU" dirty="0" smtClean="0"/>
              <a:t> 1 мг/кг/</a:t>
            </a:r>
            <a:r>
              <a:rPr lang="ru-RU" dirty="0" err="1" smtClean="0"/>
              <a:t>сут</a:t>
            </a:r>
            <a:r>
              <a:rPr lang="ru-RU" dirty="0" smtClean="0"/>
              <a:t> однократно в/м 4-6 дней</a:t>
            </a:r>
          </a:p>
          <a:p>
            <a:r>
              <a:rPr lang="ru-RU" dirty="0" err="1" smtClean="0"/>
              <a:t>Хлорохин</a:t>
            </a:r>
            <a:r>
              <a:rPr lang="ru-RU" dirty="0" smtClean="0"/>
              <a:t> 600 мг основания в день – 2 дня,</a:t>
            </a:r>
          </a:p>
          <a:p>
            <a:r>
              <a:rPr lang="ru-RU" dirty="0" smtClean="0"/>
              <a:t>Затем по 300 мг основания 2-3 недели одновременно или сразу после окончания курса </a:t>
            </a:r>
            <a:r>
              <a:rPr lang="ru-RU" dirty="0" err="1" smtClean="0"/>
              <a:t>дегидроэметина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Онхоцеркоз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Ивермектин</a:t>
            </a:r>
            <a:r>
              <a:rPr lang="ru-RU" dirty="0" smtClean="0"/>
              <a:t> 150 мкг/кг</a:t>
            </a:r>
          </a:p>
          <a:p>
            <a:r>
              <a:rPr lang="ru-RU" dirty="0" smtClean="0"/>
              <a:t>! Препарат противопоказан детям до 5 лет, беременным женщинам</a:t>
            </a:r>
          </a:p>
          <a:p>
            <a:r>
              <a:rPr lang="ru-RU" dirty="0" err="1" smtClean="0"/>
              <a:t>Диэтилкарбамазин</a:t>
            </a:r>
            <a:r>
              <a:rPr lang="ru-RU" dirty="0" smtClean="0"/>
              <a:t> 0,1 г/</a:t>
            </a:r>
            <a:r>
              <a:rPr lang="ru-RU" dirty="0" err="1" smtClean="0"/>
              <a:t>сут</a:t>
            </a:r>
            <a:r>
              <a:rPr lang="ru-RU" dirty="0" smtClean="0"/>
              <a:t>, постепенно увеличивают до 0,3 г/</a:t>
            </a:r>
            <a:r>
              <a:rPr lang="ru-RU" dirty="0" err="1" smtClean="0"/>
              <a:t>сут</a:t>
            </a:r>
            <a:r>
              <a:rPr lang="ru-RU" dirty="0" smtClean="0"/>
              <a:t>. Курс – 10 дней.</a:t>
            </a:r>
          </a:p>
          <a:p>
            <a:r>
              <a:rPr lang="ru-RU" dirty="0" smtClean="0"/>
              <a:t>Затем – </a:t>
            </a:r>
            <a:r>
              <a:rPr lang="ru-RU" dirty="0" err="1" smtClean="0"/>
              <a:t>сурамин</a:t>
            </a:r>
            <a:r>
              <a:rPr lang="ru-RU" dirty="0" smtClean="0"/>
              <a:t> – внутривенно в виде свежеприготовленного на </a:t>
            </a:r>
            <a:r>
              <a:rPr lang="ru-RU" dirty="0" err="1" smtClean="0"/>
              <a:t>физрастворе</a:t>
            </a:r>
            <a:r>
              <a:rPr lang="ru-RU" dirty="0" smtClean="0"/>
              <a:t> или дистиллированной  воде 10% раствора препарата курс – 5-6 инъекций препарата, длительность – 5-6 недель.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9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Дирофиляриоз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Лечение хирургическое</a:t>
            </a:r>
          </a:p>
          <a:p>
            <a:r>
              <a:rPr lang="ru-RU" dirty="0" smtClean="0"/>
              <a:t>!Гельминта необходимо удалить полностью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7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Токсокароз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Албендазол</a:t>
            </a:r>
            <a:r>
              <a:rPr lang="ru-RU" dirty="0" smtClean="0"/>
              <a:t> 10-12 мг/кг/</a:t>
            </a:r>
            <a:r>
              <a:rPr lang="ru-RU" dirty="0" err="1" smtClean="0"/>
              <a:t>сут</a:t>
            </a:r>
            <a:r>
              <a:rPr lang="ru-RU" dirty="0" smtClean="0"/>
              <a:t> внутрь после еды  в 2 приема (утром и вечером) 10-14 дней. Контроль ОАК – </a:t>
            </a:r>
            <a:r>
              <a:rPr lang="ru-RU" dirty="0" err="1" smtClean="0"/>
              <a:t>агранулоцитоз</a:t>
            </a:r>
            <a:r>
              <a:rPr lang="ru-RU" dirty="0" smtClean="0"/>
              <a:t>, БАК – </a:t>
            </a:r>
            <a:r>
              <a:rPr lang="ru-RU" dirty="0" err="1" smtClean="0"/>
              <a:t>гепатотоксичное</a:t>
            </a:r>
            <a:r>
              <a:rPr lang="ru-RU" dirty="0" smtClean="0"/>
              <a:t> действие.</a:t>
            </a:r>
          </a:p>
          <a:p>
            <a:r>
              <a:rPr lang="ru-RU" dirty="0" err="1" smtClean="0"/>
              <a:t>Мебендазол</a:t>
            </a:r>
            <a:r>
              <a:rPr lang="ru-RU" dirty="0" smtClean="0"/>
              <a:t> – внутрь 200-300 мг/</a:t>
            </a:r>
            <a:r>
              <a:rPr lang="ru-RU" dirty="0" err="1" smtClean="0"/>
              <a:t>сут</a:t>
            </a:r>
            <a:r>
              <a:rPr lang="ru-RU" dirty="0" smtClean="0"/>
              <a:t> в 2-3 приема 10-15 дней; проводят 2 цикла с интервалом в 2 недели.</a:t>
            </a:r>
          </a:p>
          <a:p>
            <a:r>
              <a:rPr lang="ru-RU" dirty="0" err="1" smtClean="0"/>
              <a:t>Диэтилкарбамазин</a:t>
            </a:r>
            <a:r>
              <a:rPr lang="ru-RU" dirty="0" smtClean="0"/>
              <a:t> – внутрь 3-4 мг/кг/</a:t>
            </a:r>
            <a:r>
              <a:rPr lang="ru-RU" dirty="0" err="1" smtClean="0"/>
              <a:t>сут</a:t>
            </a:r>
            <a:r>
              <a:rPr lang="ru-RU" dirty="0" smtClean="0"/>
              <a:t>, курс – 21 день.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8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начала цикла лечения – ГКС 1 мг/кг/</a:t>
            </a:r>
            <a:r>
              <a:rPr lang="ru-RU" dirty="0" err="1" smtClean="0"/>
              <a:t>сут</a:t>
            </a:r>
            <a:r>
              <a:rPr lang="ru-RU" dirty="0" smtClean="0"/>
              <a:t> по преднизолону в течение 1 месяца.</a:t>
            </a:r>
          </a:p>
          <a:p>
            <a:r>
              <a:rPr lang="ru-RU" dirty="0" err="1" smtClean="0"/>
              <a:t>Токсокарные</a:t>
            </a:r>
            <a:r>
              <a:rPr lang="ru-RU" dirty="0" smtClean="0"/>
              <a:t> гранулемы удаляют микрохирургическим путём</a:t>
            </a:r>
          </a:p>
          <a:p>
            <a:r>
              <a:rPr lang="ru-RU" dirty="0" smtClean="0"/>
              <a:t>Для разрушения </a:t>
            </a:r>
            <a:r>
              <a:rPr lang="ru-RU" dirty="0" err="1" smtClean="0"/>
              <a:t>токсокар</a:t>
            </a:r>
            <a:r>
              <a:rPr lang="ru-RU" dirty="0" smtClean="0"/>
              <a:t> в средах глаза используют </a:t>
            </a:r>
            <a:r>
              <a:rPr lang="ru-RU" dirty="0" err="1" smtClean="0"/>
              <a:t>лазерокоагуляцию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0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лейшманиозов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Соединения пятивалентной сурьмы 20 мг/кг не менее 20 дней</a:t>
            </a:r>
          </a:p>
          <a:p>
            <a:r>
              <a:rPr lang="ru-RU" dirty="0" smtClean="0"/>
              <a:t>Препараты, содержащие сурьму:</a:t>
            </a:r>
          </a:p>
          <a:p>
            <a:r>
              <a:rPr lang="ru-RU" dirty="0" err="1" smtClean="0"/>
              <a:t>Меглюмин</a:t>
            </a:r>
            <a:r>
              <a:rPr lang="ru-RU" dirty="0" smtClean="0"/>
              <a:t> </a:t>
            </a:r>
            <a:r>
              <a:rPr lang="ru-RU" dirty="0" err="1" smtClean="0"/>
              <a:t>антимониат</a:t>
            </a:r>
            <a:endParaRPr lang="ru-RU" dirty="0" smtClean="0"/>
          </a:p>
          <a:p>
            <a:r>
              <a:rPr lang="ru-RU" dirty="0" err="1" smtClean="0"/>
              <a:t>Стибоглюконат</a:t>
            </a:r>
            <a:r>
              <a:rPr lang="ru-RU" dirty="0" smtClean="0"/>
              <a:t> натрия</a:t>
            </a:r>
          </a:p>
          <a:p>
            <a:r>
              <a:rPr lang="ru-RU" dirty="0" smtClean="0"/>
              <a:t>При неэффективности – </a:t>
            </a:r>
            <a:r>
              <a:rPr lang="ru-RU" dirty="0" err="1" smtClean="0"/>
              <a:t>амфотерицин</a:t>
            </a:r>
            <a:r>
              <a:rPr lang="ru-RU" dirty="0" smtClean="0"/>
              <a:t> В</a:t>
            </a:r>
          </a:p>
          <a:p>
            <a:pPr>
              <a:buNone/>
            </a:pPr>
            <a:r>
              <a:rPr lang="ru-RU" dirty="0" smtClean="0"/>
              <a:t>    100 мкг/кг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однократно, затем в течение 3-4 суток доза увеличивается на 50-100 мкг/кг/</a:t>
            </a:r>
            <a:r>
              <a:rPr lang="ru-RU" dirty="0" err="1" smtClean="0"/>
              <a:t>сут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Кожный лейшманиоз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Меглюмина</a:t>
            </a:r>
            <a:r>
              <a:rPr lang="ru-RU" dirty="0" smtClean="0"/>
              <a:t> </a:t>
            </a:r>
            <a:r>
              <a:rPr lang="ru-RU" dirty="0" err="1" smtClean="0"/>
              <a:t>антимониат</a:t>
            </a:r>
            <a:r>
              <a:rPr lang="ru-RU" dirty="0" smtClean="0"/>
              <a:t>  85 мг/мл  (из расчета по сурьме): плотно фильтруют участок поражения, производят 1-3 инъекции с интервалом в 1-2 дня.</a:t>
            </a:r>
          </a:p>
          <a:p>
            <a:r>
              <a:rPr lang="ru-RU" dirty="0" smtClean="0"/>
              <a:t>Местно – мазь, содержащая </a:t>
            </a:r>
            <a:r>
              <a:rPr lang="ru-RU" dirty="0" err="1" smtClean="0"/>
              <a:t>паромомицин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Words>3450</Words>
  <Application>Microsoft Office PowerPoint</Application>
  <PresentationFormat>Экран (4:3)</PresentationFormat>
  <Paragraphs>383</Paragraphs>
  <Slides>74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74</vt:i4>
      </vt:variant>
    </vt:vector>
  </HeadingPairs>
  <TitlesOfParts>
    <vt:vector size="77" baseType="lpstr">
      <vt:lpstr>Arial</vt:lpstr>
      <vt:lpstr>Calibri</vt:lpstr>
      <vt:lpstr>Тема Office</vt:lpstr>
      <vt:lpstr>Модуль №5. Тема: «Лечение паразитарных инвазий »</vt:lpstr>
      <vt:lpstr> Принципы терапии больных паразитозами </vt:lpstr>
      <vt:lpstr>Биопрепараты в лечении паразитозов у детей</vt:lpstr>
      <vt:lpstr>Презентация PowerPoint</vt:lpstr>
      <vt:lpstr>Энтеросорбенты</vt:lpstr>
      <vt:lpstr>Лечение амебиаза</vt:lpstr>
      <vt:lpstr>Альтернативная схема лечения больных с амёбным абсцессом печени</vt:lpstr>
      <vt:lpstr>Лечение лейшманиозов</vt:lpstr>
      <vt:lpstr>Кожный лейшманиоз</vt:lpstr>
      <vt:lpstr>Лечение трипаносомоза</vt:lpstr>
      <vt:lpstr>Лечение ранней стадии африканского трипаносомоза</vt:lpstr>
      <vt:lpstr>Лечение поздней стадии</vt:lpstr>
      <vt:lpstr>Болезнь Шагаса (американский трипаносомоз)</vt:lpstr>
      <vt:lpstr>Лямблиоз</vt:lpstr>
      <vt:lpstr>Алгоритм трехэтапного лечения паразитарных инвазий, предложенный Н.П. Тороповой и соавт (2004)</vt:lpstr>
      <vt:lpstr>Презентация PowerPoint</vt:lpstr>
      <vt:lpstr>Диета</vt:lpstr>
      <vt:lpstr>Второй этап</vt:lpstr>
      <vt:lpstr>Третий этап (4-8-10 недель)</vt:lpstr>
      <vt:lpstr>Средства неспецифической защиты</vt:lpstr>
      <vt:lpstr>Криптоспоридиоз</vt:lpstr>
      <vt:lpstr>Токсоплазмоз</vt:lpstr>
      <vt:lpstr>Патогенетическая терапия</vt:lpstr>
      <vt:lpstr>Малярия</vt:lpstr>
      <vt:lpstr>Группы препаратов</vt:lpstr>
      <vt:lpstr>При обнаружении P. vivax, P.ovale, P. malariae</vt:lpstr>
      <vt:lpstr>При обнаружении P. falciparum</vt:lpstr>
      <vt:lpstr>Больные с тяжелой формой тропической малярии</vt:lpstr>
      <vt:lpstr>Церебральная малярия</vt:lpstr>
      <vt:lpstr>При развитии тяжелой гемолитической анемии</vt:lpstr>
      <vt:lpstr>При развитии почечной недостаточности</vt:lpstr>
      <vt:lpstr>При развитии гипогликемии</vt:lpstr>
      <vt:lpstr>При развитии отёка лёгких</vt:lpstr>
      <vt:lpstr>При гипертермическом синдроме </vt:lpstr>
      <vt:lpstr>При гиперпаразитемии</vt:lpstr>
      <vt:lpstr>Неблагоприятные прогностические показатели</vt:lpstr>
      <vt:lpstr>Бабезиоз</vt:lpstr>
      <vt:lpstr>Описторхоз</vt:lpstr>
      <vt:lpstr>Описторхоз (патогенетическое и симптоматическое лечение)</vt:lpstr>
      <vt:lpstr>Клонорхоз</vt:lpstr>
      <vt:lpstr>Фасциоллёз</vt:lpstr>
      <vt:lpstr>Парагонимоз</vt:lpstr>
      <vt:lpstr>Шистосомозы</vt:lpstr>
      <vt:lpstr>Дифиллоботриоз, тениаринхоз, тениоз</vt:lpstr>
      <vt:lpstr>Цистицеркоз</vt:lpstr>
      <vt:lpstr>Эхинококкоз</vt:lpstr>
      <vt:lpstr>Эффективность лечения эхинококкоза</vt:lpstr>
      <vt:lpstr>Альвеолярный эхинококкоз</vt:lpstr>
      <vt:lpstr>Презентация PowerPoint</vt:lpstr>
      <vt:lpstr>Диспансерное наблюдение за переболевшими </vt:lpstr>
      <vt:lpstr>Гименолепидоз</vt:lpstr>
      <vt:lpstr>Спарганоз</vt:lpstr>
      <vt:lpstr>Аскаридоз</vt:lpstr>
      <vt:lpstr>Презентация PowerPoint</vt:lpstr>
      <vt:lpstr>Трихоцефалёз</vt:lpstr>
      <vt:lpstr>Анкилостомидоз</vt:lpstr>
      <vt:lpstr>Презентация PowerPoint</vt:lpstr>
      <vt:lpstr>Стронгилоидоз</vt:lpstr>
      <vt:lpstr>Презентация PowerPoint</vt:lpstr>
      <vt:lpstr>Энтеробиоз</vt:lpstr>
      <vt:lpstr>Перед лечением</vt:lpstr>
      <vt:lpstr>Контроль эффективности</vt:lpstr>
      <vt:lpstr>Трихинеллёз</vt:lpstr>
      <vt:lpstr>Патогенетическая терапия</vt:lpstr>
      <vt:lpstr>Презентация PowerPoint</vt:lpstr>
      <vt:lpstr>«Д» - наблюдение</vt:lpstr>
      <vt:lpstr>Филяриозы. Вухерериоз. Бругиоз.</vt:lpstr>
      <vt:lpstr>Хирургическое лечение</vt:lpstr>
      <vt:lpstr>Лоаоз</vt:lpstr>
      <vt:lpstr>Онхоцеркоз</vt:lpstr>
      <vt:lpstr>Дирофиляриоз</vt:lpstr>
      <vt:lpstr>Токсокароз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на тему: «Лечение паразитарных инвазий у детей»</dc:title>
  <dc:creator>Андрей</dc:creator>
  <cp:lastModifiedBy>Пользователь Windows</cp:lastModifiedBy>
  <cp:revision>49</cp:revision>
  <dcterms:created xsi:type="dcterms:W3CDTF">2015-04-15T18:36:58Z</dcterms:created>
  <dcterms:modified xsi:type="dcterms:W3CDTF">2020-03-18T05:51:08Z</dcterms:modified>
</cp:coreProperties>
</file>